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9"/>
  </p:notesMasterIdLst>
  <p:sldIdLst>
    <p:sldId id="256" r:id="rId2"/>
    <p:sldId id="257" r:id="rId3"/>
    <p:sldId id="330" r:id="rId4"/>
    <p:sldId id="294" r:id="rId5"/>
    <p:sldId id="317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7" r:id="rId22"/>
    <p:sldId id="346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3" r:id="rId48"/>
    <p:sldId id="372" r:id="rId49"/>
    <p:sldId id="374" r:id="rId50"/>
    <p:sldId id="375" r:id="rId51"/>
    <p:sldId id="377" r:id="rId52"/>
    <p:sldId id="376" r:id="rId53"/>
    <p:sldId id="378" r:id="rId54"/>
    <p:sldId id="379" r:id="rId55"/>
    <p:sldId id="381" r:id="rId56"/>
    <p:sldId id="382" r:id="rId57"/>
    <p:sldId id="38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D0EBB3"/>
    <a:srgbClr val="D4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42" autoAdjust="0"/>
    <p:restoredTop sz="94660"/>
  </p:normalViewPr>
  <p:slideViewPr>
    <p:cSldViewPr snapToGrid="0">
      <p:cViewPr varScale="1">
        <p:scale>
          <a:sx n="60" d="100"/>
          <a:sy n="60" d="100"/>
        </p:scale>
        <p:origin x="5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F55F2-2656-489E-B975-EE082D84F567}" type="datetimeFigureOut">
              <a:rPr lang="en-US" smtClean="0"/>
              <a:t>21-Mar-23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D999-0D9E-4881-8D36-826CD798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3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6007-2F02-4832-811C-44B2430F6053}" type="datetime1">
              <a:rPr lang="en-US" smtClean="0"/>
              <a:t>21-Mar-23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1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6F88-A951-4693-AD82-D1B40832C1B2}" type="datetime1">
              <a:rPr lang="en-US" smtClean="0"/>
              <a:t>21-Mar-23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36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2943-0169-40A0-9D51-58EEF0FA6E0C}" type="datetime1">
              <a:rPr lang="en-US" smtClean="0"/>
              <a:t>21-Mar-23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9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206926" cy="794945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C00000"/>
                </a:solidFill>
                <a:latin typeface="High Tower Text" panose="020405020505060303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9206926" cy="5053781"/>
          </a:xfrm>
        </p:spPr>
        <p:txBody>
          <a:bodyPr/>
          <a:lstStyle>
            <a:lvl1pPr marL="274320" indent="-274320">
              <a:lnSpc>
                <a:spcPct val="100000"/>
              </a:lnSpc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B504-0B13-4672-B455-381BD3F3A66B}" type="datetime1">
              <a:rPr lang="en-US" smtClean="0"/>
              <a:t>21-Mar-23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130711"/>
            <a:ext cx="1229032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461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602F8-82B2-4113-AF67-53ABD5E550DF}" type="datetime1">
              <a:rPr lang="en-US" smtClean="0"/>
              <a:t>21-Mar-23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66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926B-3B20-4AF7-A297-F0497C39072F}" type="datetime1">
              <a:rPr lang="en-US" smtClean="0"/>
              <a:t>21-Mar-23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9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0E06-61F0-42A6-8811-3A6C61C2EB58}" type="datetime1">
              <a:rPr lang="en-US" smtClean="0"/>
              <a:t>21-Mar-23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BFC26-EDE4-49BD-ADDB-97CA78386F5A}" type="datetime1">
              <a:rPr lang="en-US" smtClean="0"/>
              <a:t>21-Mar-23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9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09AF3-B17C-40D1-B651-B7D29EBE5EF0}" type="datetime1">
              <a:rPr lang="en-US" smtClean="0"/>
              <a:t>21-Mar-23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BCDAC1-27A7-4F62-AE59-2865911DE6EB}" type="datetime1">
              <a:rPr lang="en-US" smtClean="0"/>
              <a:t>21-Mar-23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3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53EC-75EC-41EB-BDE7-2603379256B6}" type="datetime1">
              <a:rPr lang="en-US" smtClean="0"/>
              <a:t>21-Mar-23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CD405A-5A72-416B-836C-00FF45AF8619}" type="datetime1">
              <a:rPr lang="en-US" smtClean="0"/>
              <a:t>21-Mar-23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m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0070C0"/>
                </a:solidFill>
              </a:rPr>
              <a:t>Module 2: </a:t>
            </a:r>
            <a:br>
              <a:rPr lang="en-US" sz="6000" dirty="0" smtClean="0">
                <a:solidFill>
                  <a:srgbClr val="0070C0"/>
                </a:solidFill>
              </a:rPr>
            </a:br>
            <a:r>
              <a:rPr lang="en-US" sz="6000" dirty="0" smtClean="0">
                <a:latin typeface="High Tower Text" panose="02040502050506030303" pitchFamily="18" charset="0"/>
              </a:rPr>
              <a:t>RAID &amp; </a:t>
            </a:r>
            <a:br>
              <a:rPr lang="en-US" sz="6000" dirty="0" smtClean="0">
                <a:latin typeface="High Tower Text" panose="02040502050506030303" pitchFamily="18" charset="0"/>
              </a:rPr>
            </a:br>
            <a:r>
              <a:rPr lang="en-US" sz="6000" dirty="0" smtClean="0">
                <a:latin typeface="High Tower Text" panose="02040502050506030303" pitchFamily="18" charset="0"/>
              </a:rPr>
              <a:t>Intelligent Storage Systems</a:t>
            </a:r>
            <a:endParaRPr lang="en-US" dirty="0">
              <a:solidFill>
                <a:srgbClr val="0070C0"/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rgbClr val="C00000"/>
          </a:solidFill>
        </p:spPr>
        <p:txBody>
          <a:bodyPr/>
          <a:lstStyle/>
          <a:p>
            <a:endParaRPr lang="en-US" sz="1200" b="1" dirty="0" smtClean="0">
              <a:solidFill>
                <a:srgbClr val="FFFF00"/>
              </a:solidFill>
            </a:endParaRPr>
          </a:p>
          <a:p>
            <a:r>
              <a:rPr lang="en-US" sz="2800" b="1" cap="none" dirty="0" smtClean="0">
                <a:solidFill>
                  <a:srgbClr val="D4F7FC"/>
                </a:solidFill>
                <a:latin typeface="Bahnschrift" panose="020B0502040204020203" pitchFamily="34" charset="0"/>
              </a:rPr>
              <a:t>Dr. S. Nandagopalan</a:t>
            </a:r>
            <a:endParaRPr lang="en-US" sz="2800" b="1" cap="none" dirty="0">
              <a:solidFill>
                <a:srgbClr val="D4F7FC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Striped RAID set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19" y="1719477"/>
            <a:ext cx="5284677" cy="278872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" y="1081548"/>
            <a:ext cx="5727755" cy="47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</a:t>
            </a:r>
            <a:r>
              <a:rPr lang="en-US" dirty="0"/>
              <a:t>data is stored on two different </a:t>
            </a:r>
            <a:r>
              <a:rPr lang="en-US" dirty="0" smtClean="0"/>
              <a:t>disk drives</a:t>
            </a:r>
            <a:r>
              <a:rPr lang="en-US" dirty="0"/>
              <a:t>, yielding two copies of the </a:t>
            </a:r>
            <a:r>
              <a:rPr lang="en-US" dirty="0" smtClean="0"/>
              <a:t>data</a:t>
            </a:r>
          </a:p>
          <a:p>
            <a:r>
              <a:rPr lang="en-US" dirty="0"/>
              <a:t>If one disk drive failure occurs, the </a:t>
            </a:r>
            <a:r>
              <a:rPr lang="en-US" dirty="0" smtClean="0"/>
              <a:t>data is </a:t>
            </a:r>
            <a:r>
              <a:rPr lang="en-US" dirty="0"/>
              <a:t>intact on the surviving disk drive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85" y="2495163"/>
            <a:ext cx="4292821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8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5112134" cy="5053781"/>
          </a:xfrm>
        </p:spPr>
        <p:txBody>
          <a:bodyPr/>
          <a:lstStyle/>
          <a:p>
            <a:r>
              <a:rPr lang="en-US" dirty="0" smtClean="0"/>
              <a:t>Protect </a:t>
            </a:r>
            <a:r>
              <a:rPr lang="en-US" dirty="0"/>
              <a:t>striped data from disk drive failure without the </a:t>
            </a:r>
            <a:r>
              <a:rPr lang="en-US" dirty="0" smtClean="0"/>
              <a:t>cost of </a:t>
            </a:r>
            <a:r>
              <a:rPr lang="en-US" dirty="0"/>
              <a:t>mirroring</a:t>
            </a:r>
            <a:r>
              <a:rPr lang="en-US" dirty="0" smtClean="0"/>
              <a:t>.</a:t>
            </a:r>
          </a:p>
          <a:p>
            <a:r>
              <a:rPr lang="en-US" dirty="0"/>
              <a:t>Parity is a </a:t>
            </a:r>
            <a:r>
              <a:rPr lang="en-US" dirty="0" smtClean="0"/>
              <a:t>redundancy technique </a:t>
            </a:r>
            <a:r>
              <a:rPr lang="en-US" dirty="0"/>
              <a:t>that ensures protection of data without maintaining a full set </a:t>
            </a:r>
            <a:r>
              <a:rPr lang="en-US" dirty="0" smtClean="0"/>
              <a:t>of duplicate </a:t>
            </a:r>
            <a:r>
              <a:rPr lang="en-US" dirty="0"/>
              <a:t>data</a:t>
            </a:r>
            <a:r>
              <a:rPr lang="en-US" dirty="0" smtClean="0"/>
              <a:t>.</a:t>
            </a:r>
          </a:p>
          <a:p>
            <a:r>
              <a:rPr lang="en-US" dirty="0"/>
              <a:t>Parity information can be stored on separate, dedicated disk </a:t>
            </a:r>
            <a:r>
              <a:rPr lang="en-US" dirty="0" smtClean="0"/>
              <a:t>drives.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95" y="1651369"/>
            <a:ext cx="5474757" cy="293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Levels – RAID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302" y="1199535"/>
            <a:ext cx="6313614" cy="5260250"/>
          </a:xfrm>
        </p:spPr>
        <p:txBody>
          <a:bodyPr>
            <a:normAutofit lnSpcReduction="10000"/>
          </a:bodyPr>
          <a:lstStyle/>
          <a:p>
            <a:r>
              <a:rPr lang="en-US" sz="2200" dirty="0" smtClean="0"/>
              <a:t>Data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FF0000"/>
                </a:solidFill>
              </a:rPr>
              <a:t>striped</a:t>
            </a:r>
            <a:r>
              <a:rPr lang="en-US" sz="2200" dirty="0"/>
              <a:t> </a:t>
            </a:r>
            <a:r>
              <a:rPr lang="en-US" sz="2200" dirty="0" smtClean="0"/>
              <a:t>across all </a:t>
            </a:r>
            <a:r>
              <a:rPr lang="en-US" sz="2200" dirty="0"/>
              <a:t>the disks within a RAID </a:t>
            </a:r>
            <a:r>
              <a:rPr lang="en-US" sz="2200" dirty="0" smtClean="0"/>
              <a:t>set</a:t>
            </a:r>
          </a:p>
          <a:p>
            <a:r>
              <a:rPr lang="en-US" sz="2200" dirty="0" smtClean="0"/>
              <a:t>When </a:t>
            </a:r>
            <a:r>
              <a:rPr lang="en-US" sz="2200" dirty="0"/>
              <a:t>the system wants to read that data, it can do so simultaneously from all the disks and join them together to reconstruct the entire data </a:t>
            </a:r>
            <a:r>
              <a:rPr lang="en-US" sz="2200" dirty="0" smtClean="0"/>
              <a:t>stream</a:t>
            </a:r>
          </a:p>
          <a:p>
            <a:pPr fontAlgn="base"/>
            <a:r>
              <a:rPr lang="en-US" dirty="0" smtClean="0"/>
              <a:t>Advantages</a:t>
            </a:r>
            <a:endParaRPr lang="en-US" dirty="0"/>
          </a:p>
          <a:p>
            <a:pPr lvl="1" fontAlgn="base"/>
            <a:r>
              <a:rPr lang="en-US" dirty="0"/>
              <a:t>Performance boost for read and write operations</a:t>
            </a:r>
          </a:p>
          <a:p>
            <a:pPr lvl="1" fontAlgn="base"/>
            <a:r>
              <a:rPr lang="en-US" dirty="0"/>
              <a:t>Space is not wasted as the entire volume of the individual disks are used up to store unique data</a:t>
            </a:r>
          </a:p>
          <a:p>
            <a:pPr fontAlgn="base"/>
            <a:r>
              <a:rPr lang="en-US" dirty="0"/>
              <a:t>Disadvantages</a:t>
            </a:r>
          </a:p>
          <a:p>
            <a:pPr lvl="1" fontAlgn="base"/>
            <a:r>
              <a:rPr lang="en-US" dirty="0"/>
              <a:t>There is no redundancy/duplication of data. If one of the disks fails, the entire data is lost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smtClean="0"/>
              <a:t>Poor availability</a:t>
            </a:r>
            <a:endParaRPr lang="en-US" dirty="0"/>
          </a:p>
          <a:p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69" y="1288017"/>
            <a:ext cx="4176336" cy="478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5484273" cy="5053781"/>
          </a:xfrm>
        </p:spPr>
        <p:txBody>
          <a:bodyPr>
            <a:normAutofit/>
          </a:bodyPr>
          <a:lstStyle/>
          <a:p>
            <a:r>
              <a:rPr lang="en-US" dirty="0"/>
              <a:t>RAID 1 is based on the </a:t>
            </a:r>
            <a:r>
              <a:rPr lang="en-US" dirty="0">
                <a:solidFill>
                  <a:srgbClr val="FF0000"/>
                </a:solidFill>
              </a:rPr>
              <a:t>mirroring</a:t>
            </a:r>
            <a:r>
              <a:rPr lang="en-US" dirty="0"/>
              <a:t> </a:t>
            </a:r>
            <a:r>
              <a:rPr lang="en-US" dirty="0" smtClean="0"/>
              <a:t>technique</a:t>
            </a:r>
          </a:p>
          <a:p>
            <a:r>
              <a:rPr lang="en-US" dirty="0"/>
              <a:t>A RAID 1 set consists of </a:t>
            </a:r>
            <a:r>
              <a:rPr lang="en-US" dirty="0" smtClean="0"/>
              <a:t>two disk </a:t>
            </a:r>
            <a:r>
              <a:rPr lang="en-US" dirty="0"/>
              <a:t>drives and every write is written to both </a:t>
            </a:r>
            <a:r>
              <a:rPr lang="en-US" dirty="0" smtClean="0"/>
              <a:t>disks</a:t>
            </a:r>
          </a:p>
          <a:p>
            <a:pPr fontAlgn="base"/>
            <a:r>
              <a:rPr lang="en-US" dirty="0"/>
              <a:t>Advantages</a:t>
            </a:r>
          </a:p>
          <a:p>
            <a:pPr lvl="1" fontAlgn="base"/>
            <a:r>
              <a:rPr lang="en-US" dirty="0"/>
              <a:t>Data can be recovered in case of disk failure</a:t>
            </a:r>
          </a:p>
          <a:p>
            <a:pPr lvl="1" fontAlgn="base"/>
            <a:r>
              <a:rPr lang="en-US" dirty="0"/>
              <a:t>Increased performance for read operation</a:t>
            </a:r>
          </a:p>
          <a:p>
            <a:pPr fontAlgn="base"/>
            <a:r>
              <a:rPr lang="en-US" dirty="0"/>
              <a:t>Disadvantages</a:t>
            </a:r>
          </a:p>
          <a:p>
            <a:pPr lvl="1" fontAlgn="base"/>
            <a:r>
              <a:rPr lang="en-US" dirty="0"/>
              <a:t>Slow write performance</a:t>
            </a:r>
          </a:p>
          <a:p>
            <a:pPr lvl="1" fontAlgn="base"/>
            <a:r>
              <a:rPr lang="en-US" dirty="0"/>
              <a:t>Space is wasted by duplicating data which increases the cost per unit memory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09" y="286603"/>
            <a:ext cx="4468968" cy="55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9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RAID 1+0 and RAID 0+1combine the performance </a:t>
            </a:r>
            <a:r>
              <a:rPr lang="en-US" dirty="0" smtClean="0"/>
              <a:t>benefits </a:t>
            </a:r>
            <a:r>
              <a:rPr lang="en-US" dirty="0"/>
              <a:t>of </a:t>
            </a:r>
            <a:r>
              <a:rPr lang="en-US" dirty="0" smtClean="0"/>
              <a:t>RAID 0 </a:t>
            </a:r>
            <a:r>
              <a:rPr lang="en-US" dirty="0"/>
              <a:t>with the redundancy </a:t>
            </a:r>
            <a:r>
              <a:rPr lang="en-US" dirty="0" smtClean="0"/>
              <a:t>benefits </a:t>
            </a:r>
            <a:r>
              <a:rPr lang="en-US" dirty="0"/>
              <a:t>of RAID </a:t>
            </a:r>
            <a:r>
              <a:rPr lang="en-US" dirty="0" smtClean="0"/>
              <a:t>1 (min 4).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3333" y="1879787"/>
            <a:ext cx="4089610" cy="4680191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3516" y="1814881"/>
            <a:ext cx="4407126" cy="46611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8707" y="4412512"/>
            <a:ext cx="278573" cy="223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02466" y="4447949"/>
            <a:ext cx="278573" cy="223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33062" y="4462120"/>
            <a:ext cx="278573" cy="223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0085" y="4458582"/>
            <a:ext cx="278573" cy="2232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73844" y="4472753"/>
            <a:ext cx="278573" cy="2232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04440" y="4465658"/>
            <a:ext cx="278573" cy="22328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Benefits of RAID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 transaction rate Online Transaction Processing (</a:t>
            </a:r>
            <a:r>
              <a:rPr lang="en-US" sz="2800" dirty="0" err="1"/>
              <a:t>OLTP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Large </a:t>
            </a:r>
            <a:r>
              <a:rPr lang="en-US" sz="2800" dirty="0"/>
              <a:t>messaging installations</a:t>
            </a:r>
          </a:p>
          <a:p>
            <a:r>
              <a:rPr lang="en-US" sz="2800" dirty="0" smtClean="0"/>
              <a:t>Database </a:t>
            </a:r>
            <a:r>
              <a:rPr lang="en-US" sz="2800" dirty="0"/>
              <a:t>applications with write intensive random access </a:t>
            </a:r>
            <a:r>
              <a:rPr lang="en-US" sz="2800" dirty="0" smtClean="0"/>
              <a:t>workloads</a:t>
            </a:r>
          </a:p>
          <a:p>
            <a:r>
              <a:rPr lang="en-US" sz="2800" dirty="0" smtClean="0"/>
              <a:t>Is RAID 10 and RAID 01 same?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199535"/>
            <a:ext cx="9322627" cy="52602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Consider 6 disks (2 disks in each mirrored set, i.e. 3 sets A, B, C)</a:t>
            </a:r>
          </a:p>
          <a:p>
            <a:r>
              <a:rPr lang="en-US" dirty="0" smtClean="0"/>
              <a:t>RAID 10:</a:t>
            </a:r>
          </a:p>
          <a:p>
            <a:pPr lvl="1"/>
            <a:r>
              <a:rPr lang="en-US" dirty="0"/>
              <a:t>Drives 1+2 = RAID 1 (Mirror Set A)</a:t>
            </a:r>
          </a:p>
          <a:p>
            <a:pPr lvl="1"/>
            <a:r>
              <a:rPr lang="en-US" dirty="0"/>
              <a:t>Drives 3+4 = RAID 1 (Mirror Set B)</a:t>
            </a:r>
          </a:p>
          <a:p>
            <a:pPr lvl="1"/>
            <a:r>
              <a:rPr lang="en-US" dirty="0"/>
              <a:t>Drives 5+6 = RAID 1 (Mirror Set 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Striping is done for A, B, and C</a:t>
            </a:r>
          </a:p>
          <a:p>
            <a:r>
              <a:rPr lang="en-US" dirty="0" smtClean="0"/>
              <a:t>If drive 5 fails, no issues, because drive 6 is still available</a:t>
            </a:r>
          </a:p>
          <a:p>
            <a:r>
              <a:rPr lang="en-US" dirty="0" smtClean="0"/>
              <a:t>RAID 01</a:t>
            </a:r>
          </a:p>
          <a:p>
            <a:pPr lvl="1"/>
            <a:r>
              <a:rPr lang="en-US" dirty="0"/>
              <a:t>six disks are paired into two sets </a:t>
            </a:r>
            <a:r>
              <a:rPr lang="en-US" dirty="0" smtClean="0"/>
              <a:t>(stripe set A and B) of </a:t>
            </a:r>
            <a:r>
              <a:rPr lang="en-US" dirty="0"/>
              <a:t>three disks </a:t>
            </a:r>
            <a:r>
              <a:rPr lang="en-US" dirty="0" smtClean="0"/>
              <a:t>each</a:t>
            </a:r>
          </a:p>
          <a:p>
            <a:pPr lvl="1"/>
            <a:r>
              <a:rPr lang="en-US" dirty="0"/>
              <a:t>Drives 1 + 2 + 3 = RAID 0 (Stripe Set A)</a:t>
            </a:r>
          </a:p>
          <a:p>
            <a:pPr lvl="1"/>
            <a:r>
              <a:rPr lang="en-US" dirty="0"/>
              <a:t>Drives 4 + 5 + 6 = RAID 0 (Stripe Set B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disk 3 fails, i.e. stripe set A fails. Copy from set B. Increase in I/O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8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5633129" cy="5053781"/>
          </a:xfrm>
        </p:spPr>
        <p:txBody>
          <a:bodyPr>
            <a:normAutofit fontScale="92500"/>
          </a:bodyPr>
          <a:lstStyle/>
          <a:p>
            <a:r>
              <a:rPr lang="en-US" dirty="0"/>
              <a:t>RAID 3 stripes data for performance and uses </a:t>
            </a:r>
            <a:r>
              <a:rPr lang="en-US" dirty="0">
                <a:solidFill>
                  <a:srgbClr val="FF0000"/>
                </a:solidFill>
              </a:rPr>
              <a:t>parity</a:t>
            </a:r>
            <a:r>
              <a:rPr lang="en-US" dirty="0"/>
              <a:t> for fault tolerance. </a:t>
            </a:r>
            <a:endParaRPr lang="en-US" dirty="0" smtClean="0"/>
          </a:p>
          <a:p>
            <a:r>
              <a:rPr lang="en-US" dirty="0" smtClean="0"/>
              <a:t>Parity information </a:t>
            </a:r>
            <a:r>
              <a:rPr lang="en-US" dirty="0"/>
              <a:t>is stored on a dedicated drive so that the data can be </a:t>
            </a:r>
            <a:r>
              <a:rPr lang="en-US" dirty="0" smtClean="0"/>
              <a:t>reconstructed if </a:t>
            </a:r>
            <a:r>
              <a:rPr lang="en-US" dirty="0"/>
              <a:t>a drive fails in a RAID </a:t>
            </a:r>
            <a:r>
              <a:rPr lang="en-US" dirty="0" smtClean="0"/>
              <a:t>set</a:t>
            </a:r>
          </a:p>
          <a:p>
            <a:r>
              <a:rPr lang="en-US" dirty="0" smtClean="0"/>
              <a:t>Good for video streaming and data backup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Advantages:</a:t>
            </a:r>
            <a:r>
              <a:rPr lang="en-US" dirty="0" smtClean="0"/>
              <a:t> low failure and high read speed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Disadvantages:</a:t>
            </a:r>
            <a:r>
              <a:rPr lang="en-US" dirty="0" smtClean="0"/>
              <a:t> low write speed, when disk fails, low system performance, cost of computing parity/checksum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77" y="1199535"/>
            <a:ext cx="3793189" cy="49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6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66" y="1199535"/>
            <a:ext cx="5630406" cy="5053781"/>
          </a:xfrm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1600" dirty="0"/>
              <a:t>RAID 4 stripes block-level data across all disks in the RAID configuration. </a:t>
            </a:r>
            <a:endParaRPr lang="en-US" sz="1600" dirty="0" smtClean="0"/>
          </a:p>
          <a:p>
            <a:pPr fontAlgn="base">
              <a:spcBef>
                <a:spcPts val="600"/>
              </a:spcBef>
            </a:pPr>
            <a:r>
              <a:rPr lang="en-US" sz="1600" dirty="0" smtClean="0"/>
              <a:t>However</a:t>
            </a:r>
            <a:r>
              <a:rPr lang="en-US" sz="1600" dirty="0"/>
              <a:t>, parity information is stored in a dedicated disk.</a:t>
            </a:r>
          </a:p>
          <a:p>
            <a:pPr fontAlgn="base">
              <a:spcBef>
                <a:spcPts val="600"/>
              </a:spcBef>
            </a:pPr>
            <a:r>
              <a:rPr lang="en-US" sz="1600" dirty="0" smtClean="0"/>
              <a:t>Data </a:t>
            </a:r>
            <a:r>
              <a:rPr lang="en-US" sz="1600" dirty="0"/>
              <a:t>is saved in blocks 1A, 1B and 1C and stripped across Disk 0, 1 and 3. </a:t>
            </a:r>
            <a:endParaRPr lang="en-US" sz="1600" dirty="0" smtClean="0"/>
          </a:p>
          <a:p>
            <a:pPr fontAlgn="base">
              <a:spcBef>
                <a:spcPts val="600"/>
              </a:spcBef>
            </a:pPr>
            <a:r>
              <a:rPr lang="en-US" sz="1600" dirty="0" smtClean="0"/>
              <a:t>The </a:t>
            </a:r>
            <a:r>
              <a:rPr lang="en-US" sz="1600" dirty="0"/>
              <a:t>parity bit for data </a:t>
            </a:r>
            <a:r>
              <a:rPr lang="en-US" sz="1600" i="1" dirty="0"/>
              <a:t>block 1</a:t>
            </a:r>
            <a:r>
              <a:rPr lang="en-US" sz="1600" dirty="0"/>
              <a:t> is stored in disk 3 as </a:t>
            </a:r>
            <a:r>
              <a:rPr lang="en-US" sz="1600" i="1" dirty="0"/>
              <a:t>block 1 parity</a:t>
            </a:r>
            <a:r>
              <a:rPr lang="en-US" sz="1600" dirty="0" smtClean="0"/>
              <a:t>.</a:t>
            </a:r>
          </a:p>
          <a:p>
            <a:pPr fontAlgn="base"/>
            <a:r>
              <a:rPr lang="en-US" sz="1600" b="1" dirty="0"/>
              <a:t>Advantages</a:t>
            </a:r>
          </a:p>
          <a:p>
            <a:pPr fontAlgn="base">
              <a:spcBef>
                <a:spcPts val="0"/>
              </a:spcBef>
            </a:pPr>
            <a:r>
              <a:rPr lang="en-US" sz="1600" dirty="0"/>
              <a:t>Offers improved parallel </a:t>
            </a:r>
            <a:r>
              <a:rPr lang="en-US" sz="1600" i="1" dirty="0"/>
              <a:t>Read </a:t>
            </a:r>
            <a:r>
              <a:rPr lang="en-US" sz="1600" dirty="0"/>
              <a:t>performance</a:t>
            </a:r>
          </a:p>
          <a:p>
            <a:pPr fontAlgn="base">
              <a:spcBef>
                <a:spcPts val="0"/>
              </a:spcBef>
            </a:pPr>
            <a:r>
              <a:rPr lang="en-US" sz="1600" dirty="0"/>
              <a:t>Low storage overhead – lowers with more disk.</a:t>
            </a:r>
          </a:p>
          <a:p>
            <a:pPr fontAlgn="base">
              <a:spcBef>
                <a:spcPts val="0"/>
              </a:spcBef>
            </a:pPr>
            <a:r>
              <a:rPr lang="en-US" sz="1600" dirty="0"/>
              <a:t>Unlike RAID 3, RAID 4 disks do not need to synchronize disk spindles</a:t>
            </a:r>
          </a:p>
          <a:p>
            <a:pPr fontAlgn="base"/>
            <a:r>
              <a:rPr lang="en-US" sz="1600" b="1" dirty="0"/>
              <a:t>Disadvantages</a:t>
            </a:r>
          </a:p>
          <a:p>
            <a:pPr fontAlgn="base">
              <a:spcBef>
                <a:spcPts val="0"/>
              </a:spcBef>
            </a:pPr>
            <a:r>
              <a:rPr lang="en-US" sz="1600" dirty="0"/>
              <a:t>Dedicated parity drive may cause bottleneck</a:t>
            </a:r>
          </a:p>
          <a:p>
            <a:pPr fontAlgn="base">
              <a:spcBef>
                <a:spcPts val="0"/>
              </a:spcBef>
            </a:pPr>
            <a:r>
              <a:rPr lang="en-US" sz="1600" dirty="0"/>
              <a:t>Simultaneous </a:t>
            </a:r>
            <a:r>
              <a:rPr lang="en-US" sz="1600" i="1" dirty="0"/>
              <a:t>Write </a:t>
            </a:r>
            <a:r>
              <a:rPr lang="en-US" sz="1600" dirty="0"/>
              <a:t>operation is slow because parity information are written to one disk</a:t>
            </a:r>
          </a:p>
          <a:p>
            <a:pPr fontAlgn="base"/>
            <a:endParaRPr lang="en-US" sz="1600" dirty="0"/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71" y="1199535"/>
            <a:ext cx="5265826" cy="45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7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199535"/>
            <a:ext cx="5781985" cy="498861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0070C0"/>
                </a:solidFill>
                <a:latin typeface="Helvetica Rounded" pitchFamily="50" charset="0"/>
              </a:rPr>
              <a:t>Module 2 (8 hours)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0000"/>
                </a:solidFill>
              </a:rPr>
              <a:t>Chapter </a:t>
            </a:r>
            <a:r>
              <a:rPr lang="en-US" b="1" dirty="0" smtClean="0">
                <a:solidFill>
                  <a:srgbClr val="FF0000"/>
                </a:solidFill>
              </a:rPr>
              <a:t>3: </a:t>
            </a:r>
            <a:r>
              <a:rPr lang="en-US" b="1" dirty="0"/>
              <a:t>Data Protection - RAID 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 smtClean="0"/>
              <a:t>RAID </a:t>
            </a:r>
            <a:r>
              <a:rPr lang="en-US" dirty="0"/>
              <a:t>Implementation </a:t>
            </a:r>
            <a:r>
              <a:rPr lang="en-US" dirty="0" smtClean="0"/>
              <a:t>Methods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RAID </a:t>
            </a:r>
            <a:r>
              <a:rPr lang="en-US" dirty="0"/>
              <a:t>Array </a:t>
            </a:r>
            <a:r>
              <a:rPr lang="en-US" dirty="0" smtClean="0"/>
              <a:t>Components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RAID Techniques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RAID Levels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RAID </a:t>
            </a:r>
            <a:r>
              <a:rPr lang="en-US" dirty="0"/>
              <a:t>Impact on Disk </a:t>
            </a:r>
            <a:r>
              <a:rPr lang="en-US" dirty="0" smtClean="0"/>
              <a:t>Performance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RAID </a:t>
            </a:r>
            <a:r>
              <a:rPr lang="en-US" dirty="0"/>
              <a:t>Comparison.</a:t>
            </a:r>
          </a:p>
          <a:p>
            <a:r>
              <a:rPr lang="en-US" b="1" dirty="0">
                <a:solidFill>
                  <a:srgbClr val="FF0000"/>
                </a:solidFill>
              </a:rPr>
              <a:t>Chapter </a:t>
            </a:r>
            <a:r>
              <a:rPr lang="en-US" b="1" dirty="0" smtClean="0">
                <a:solidFill>
                  <a:srgbClr val="FF0000"/>
                </a:solidFill>
              </a:rPr>
              <a:t>4: </a:t>
            </a:r>
            <a:r>
              <a:rPr lang="en-US" b="1" dirty="0"/>
              <a:t>Intelligent Storage Systems </a:t>
            </a:r>
            <a:endParaRPr lang="en-US" b="1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Components </a:t>
            </a:r>
            <a:r>
              <a:rPr lang="en-US" dirty="0"/>
              <a:t>of an Intelligent </a:t>
            </a:r>
            <a:r>
              <a:rPr lang="en-US"/>
              <a:t>Storage </a:t>
            </a:r>
            <a:r>
              <a:rPr lang="en-US" smtClean="0"/>
              <a:t>System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Types of Intelligent </a:t>
            </a:r>
            <a:r>
              <a:rPr lang="en-US" dirty="0"/>
              <a:t>Storage </a:t>
            </a:r>
            <a:r>
              <a:rPr lang="en-US" dirty="0" smtClean="0"/>
              <a:t>Systems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45348" y="1199535"/>
            <a:ext cx="4968949" cy="3053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endParaRPr lang="en-US" sz="500" b="1" dirty="0" smtClean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200" b="1" dirty="0" smtClean="0">
                <a:solidFill>
                  <a:srgbClr val="FF0000"/>
                </a:solidFill>
              </a:rPr>
              <a:t>Chapter 5:</a:t>
            </a:r>
            <a:r>
              <a:rPr lang="en-US" b="1" dirty="0"/>
              <a:t> </a:t>
            </a:r>
            <a:r>
              <a:rPr lang="en-US" b="1" dirty="0" err="1"/>
              <a:t>Fibre</a:t>
            </a:r>
            <a:r>
              <a:rPr lang="en-US" b="1" dirty="0"/>
              <a:t> Channel Storage Area Networks - </a:t>
            </a:r>
            <a:r>
              <a:rPr lang="en-US" b="1" dirty="0" err="1"/>
              <a:t>Fibre</a:t>
            </a:r>
            <a:r>
              <a:rPr lang="en-US" b="1" dirty="0"/>
              <a:t> </a:t>
            </a:r>
            <a:r>
              <a:rPr lang="en-US" b="1" dirty="0" smtClean="0"/>
              <a:t>Channel</a:t>
            </a:r>
            <a:endParaRPr lang="en-US" b="1" dirty="0"/>
          </a:p>
          <a:p>
            <a:pPr>
              <a:spcBef>
                <a:spcPts val="600"/>
              </a:spcBef>
            </a:pPr>
            <a:r>
              <a:rPr lang="en-US" dirty="0" smtClean="0"/>
              <a:t>Overview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The </a:t>
            </a:r>
            <a:r>
              <a:rPr lang="en-US" dirty="0"/>
              <a:t>SAN and Its </a:t>
            </a:r>
            <a:r>
              <a:rPr lang="en-US" dirty="0" smtClean="0"/>
              <a:t>Evolution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Components </a:t>
            </a:r>
            <a:r>
              <a:rPr lang="en-US" dirty="0"/>
              <a:t>of FC </a:t>
            </a:r>
            <a:r>
              <a:rPr lang="en-US" dirty="0" smtClean="0"/>
              <a:t>SAN</a:t>
            </a:r>
            <a:endParaRPr lang="en-US" sz="2200" b="1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200" dirty="0" smtClean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5750087" cy="5053781"/>
          </a:xfrm>
        </p:spPr>
        <p:txBody>
          <a:bodyPr>
            <a:normAutofit/>
          </a:bodyPr>
          <a:lstStyle/>
          <a:p>
            <a:r>
              <a:rPr lang="en-US" dirty="0" smtClean="0"/>
              <a:t>Same as RAID 4, since it uses striping</a:t>
            </a:r>
          </a:p>
          <a:p>
            <a:r>
              <a:rPr lang="en-US" dirty="0" smtClean="0"/>
              <a:t>Parity </a:t>
            </a:r>
            <a:r>
              <a:rPr lang="en-US" dirty="0"/>
              <a:t>is distributed across all disks to overcome </a:t>
            </a:r>
            <a:r>
              <a:rPr lang="en-US" dirty="0" smtClean="0"/>
              <a:t>the write </a:t>
            </a:r>
            <a:r>
              <a:rPr lang="en-US" dirty="0"/>
              <a:t>bottleneck of a dedicated parity </a:t>
            </a:r>
            <a:r>
              <a:rPr lang="en-US" dirty="0" smtClean="0"/>
              <a:t>disk</a:t>
            </a:r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sz="2400" b="1" i="1" dirty="0">
                <a:latin typeface="Book Antiqua" panose="02040602050305030304" pitchFamily="18" charset="0"/>
              </a:rPr>
              <a:t>RAID 5 is good for random, </a:t>
            </a:r>
            <a:r>
              <a:rPr lang="en-US" sz="2400" b="1" i="1" dirty="0" smtClean="0">
                <a:latin typeface="Book Antiqua" panose="02040602050305030304" pitchFamily="18" charset="0"/>
              </a:rPr>
              <a:t>read-intensive I/O applications</a:t>
            </a:r>
          </a:p>
          <a:p>
            <a:pPr lvl="1"/>
            <a:r>
              <a:rPr lang="en-US" sz="2400" b="1" i="1" dirty="0" smtClean="0">
                <a:latin typeface="Book Antiqua" panose="02040602050305030304" pitchFamily="18" charset="0"/>
              </a:rPr>
              <a:t>for messaging</a:t>
            </a:r>
          </a:p>
          <a:p>
            <a:pPr lvl="1"/>
            <a:r>
              <a:rPr lang="en-US" sz="2400" b="1" i="1" dirty="0" smtClean="0">
                <a:latin typeface="Book Antiqua" panose="02040602050305030304" pitchFamily="18" charset="0"/>
              </a:rPr>
              <a:t>data mining</a:t>
            </a:r>
          </a:p>
          <a:p>
            <a:pPr lvl="1"/>
            <a:r>
              <a:rPr lang="en-US" sz="2400" b="1" i="1" dirty="0" smtClean="0">
                <a:latin typeface="Book Antiqua" panose="02040602050305030304" pitchFamily="18" charset="0"/>
              </a:rPr>
              <a:t>medium-performance </a:t>
            </a:r>
            <a:r>
              <a:rPr lang="en-US" sz="2400" b="1" i="1" dirty="0">
                <a:latin typeface="Book Antiqua" panose="02040602050305030304" pitchFamily="18" charset="0"/>
              </a:rPr>
              <a:t>media </a:t>
            </a:r>
            <a:r>
              <a:rPr lang="en-US" sz="2400" b="1" i="1" dirty="0" smtClean="0">
                <a:latin typeface="Book Antiqua" panose="02040602050305030304" pitchFamily="18" charset="0"/>
              </a:rPr>
              <a:t>serving</a:t>
            </a:r>
          </a:p>
          <a:p>
            <a:pPr lvl="1"/>
            <a:r>
              <a:rPr lang="en-US" sz="2400" b="1" i="1" dirty="0" smtClean="0">
                <a:latin typeface="Book Antiqua" panose="02040602050305030304" pitchFamily="18" charset="0"/>
              </a:rPr>
              <a:t>RDBMS implementations</a:t>
            </a:r>
            <a:endParaRPr lang="en-US" sz="2400" b="1" i="1" dirty="0">
              <a:latin typeface="Book Antiqua" panose="0204060205030503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98" y="1199535"/>
            <a:ext cx="4178275" cy="49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4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5750087" cy="5053781"/>
          </a:xfrm>
        </p:spPr>
        <p:txBody>
          <a:bodyPr>
            <a:normAutofit/>
          </a:bodyPr>
          <a:lstStyle/>
          <a:p>
            <a:r>
              <a:rPr lang="en-US" dirty="0" smtClean="0"/>
              <a:t>Same as </a:t>
            </a:r>
            <a:r>
              <a:rPr lang="en-US" dirty="0"/>
              <a:t>RAID 5, except that RAID 6 includes a </a:t>
            </a:r>
            <a:r>
              <a:rPr lang="en-US" dirty="0" smtClean="0"/>
              <a:t>second parity </a:t>
            </a:r>
            <a:r>
              <a:rPr lang="en-US" dirty="0"/>
              <a:t>element to enable survival if two disk failures occur in a RAID </a:t>
            </a:r>
            <a:r>
              <a:rPr lang="en-US" dirty="0" smtClean="0"/>
              <a:t>set</a:t>
            </a:r>
          </a:p>
          <a:p>
            <a:r>
              <a:rPr lang="en-US" dirty="0"/>
              <a:t>rebuild </a:t>
            </a:r>
            <a:r>
              <a:rPr lang="en-US" dirty="0" smtClean="0"/>
              <a:t>operation may take more time</a:t>
            </a:r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high fault- and drive-failure tolerance and </a:t>
            </a:r>
            <a:r>
              <a:rPr lang="en-US" b="1" dirty="0"/>
              <a:t>can be used for environments that need long Data retention periods, such as archiving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Useful for mission critical applications</a:t>
            </a:r>
          </a:p>
          <a:p>
            <a:pPr lvl="1"/>
            <a:r>
              <a:rPr lang="en-US" dirty="0" smtClean="0"/>
              <a:t>RAID </a:t>
            </a:r>
            <a:r>
              <a:rPr lang="en-US" dirty="0"/>
              <a:t>6 uses less storage</a:t>
            </a:r>
            <a:endParaRPr lang="en-US" sz="2400" b="1" i="1" dirty="0">
              <a:latin typeface="Book Antiqua" panose="0204060205030503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91" y="1288017"/>
            <a:ext cx="3711218" cy="503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Impact on Disk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54" y="1081548"/>
            <a:ext cx="5539563" cy="5053781"/>
          </a:xfrm>
        </p:spPr>
        <p:txBody>
          <a:bodyPr>
            <a:normAutofit/>
          </a:bodyPr>
          <a:lstStyle/>
          <a:p>
            <a:r>
              <a:rPr lang="en-US" sz="2000" i="1" dirty="0" smtClean="0"/>
              <a:t>Write penalty - </a:t>
            </a:r>
            <a:r>
              <a:rPr lang="en-US" sz="2000" dirty="0"/>
              <a:t>In both mirrored and parity RAID </a:t>
            </a:r>
            <a:r>
              <a:rPr lang="en-US" sz="2000" dirty="0" smtClean="0"/>
              <a:t>configurations</a:t>
            </a:r>
            <a:r>
              <a:rPr lang="en-US" sz="2000" dirty="0"/>
              <a:t>, every write </a:t>
            </a:r>
            <a:r>
              <a:rPr lang="en-US" sz="2000" dirty="0" smtClean="0"/>
              <a:t>operation translates </a:t>
            </a:r>
            <a:r>
              <a:rPr lang="en-US" sz="2000" dirty="0"/>
              <a:t>into more I/O overhead for the </a:t>
            </a:r>
            <a:r>
              <a:rPr lang="en-US" sz="2000" dirty="0" smtClean="0"/>
              <a:t>disks</a:t>
            </a:r>
          </a:p>
          <a:p>
            <a:r>
              <a:rPr lang="en-US" sz="2000" dirty="0" smtClean="0"/>
              <a:t>In RAID 1– every write operation in 2 disks</a:t>
            </a:r>
          </a:p>
          <a:p>
            <a:r>
              <a:rPr lang="en-US" sz="2000" dirty="0" smtClean="0"/>
              <a:t>In RAID 5 - </a:t>
            </a:r>
            <a:r>
              <a:rPr lang="en-US" sz="2000" dirty="0"/>
              <a:t>every write operation </a:t>
            </a:r>
            <a:r>
              <a:rPr lang="en-US" sz="2000" dirty="0" smtClean="0"/>
              <a:t>manifest as 4 I/O operations</a:t>
            </a:r>
          </a:p>
          <a:p>
            <a:r>
              <a:rPr lang="en-US" sz="2000" dirty="0"/>
              <a:t>The parity (P) at the controller is calculated as follows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>
                <a:latin typeface="Palatino-Roman"/>
              </a:rPr>
              <a:t>Whenever the controller performs a write I/O, parity must be computed as (two reads of “old” values)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40" y="985855"/>
            <a:ext cx="5581937" cy="405150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79" y="4281706"/>
            <a:ext cx="4452664" cy="4367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39617" y="49506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26" y="5676639"/>
            <a:ext cx="5297061" cy="4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Parity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3 disks in RAID 5</a:t>
            </a:r>
          </a:p>
          <a:p>
            <a:r>
              <a:rPr lang="en-US" dirty="0" smtClean="0"/>
              <a:t>2 disks for data and one disk for parity</a:t>
            </a:r>
          </a:p>
          <a:p>
            <a:r>
              <a:rPr lang="en-US" dirty="0" smtClean="0"/>
              <a:t>Imagine: Disk 1 – </a:t>
            </a:r>
            <a:r>
              <a:rPr lang="en-US" dirty="0" smtClean="0">
                <a:solidFill>
                  <a:srgbClr val="0070C0"/>
                </a:solidFill>
              </a:rPr>
              <a:t>‘a’</a:t>
            </a:r>
            <a:r>
              <a:rPr lang="en-US" dirty="0" smtClean="0"/>
              <a:t> is stored and Disk 2 – </a:t>
            </a:r>
            <a:r>
              <a:rPr lang="en-US" dirty="0" smtClean="0">
                <a:solidFill>
                  <a:srgbClr val="0070C0"/>
                </a:solidFill>
              </a:rPr>
              <a:t>‘b’</a:t>
            </a:r>
            <a:r>
              <a:rPr lang="en-US" dirty="0" smtClean="0"/>
              <a:t> is stored</a:t>
            </a:r>
          </a:p>
          <a:p>
            <a:r>
              <a:rPr lang="en-US" dirty="0" smtClean="0"/>
              <a:t>Parity = ‘a’ </a:t>
            </a:r>
            <a:r>
              <a:rPr lang="en-US" dirty="0" err="1" smtClean="0"/>
              <a:t>XOR</a:t>
            </a:r>
            <a:r>
              <a:rPr lang="en-US" dirty="0" smtClean="0"/>
              <a:t> ‘b’ ============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</a:p>
          <a:p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Reconstruction:</a:t>
            </a:r>
            <a:endParaRPr lang="en-US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dirty="0"/>
              <a:t>I</a:t>
            </a:r>
            <a:r>
              <a:rPr lang="en-US" dirty="0" smtClean="0"/>
              <a:t>magine </a:t>
            </a:r>
            <a:r>
              <a:rPr lang="en-US" dirty="0"/>
              <a:t>we have lost the first disk where the value ‘a’ </a:t>
            </a:r>
            <a:r>
              <a:rPr lang="en-US" dirty="0" smtClean="0"/>
              <a:t>(or ‘b’) was </a:t>
            </a:r>
            <a:r>
              <a:rPr lang="en-US" dirty="0"/>
              <a:t>stored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75721" y="2669348"/>
            <a:ext cx="3788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0110 0001 (Decimal 97 = ‘a’)</a:t>
            </a:r>
          </a:p>
          <a:p>
            <a:r>
              <a:rPr lang="en-US" dirty="0">
                <a:solidFill>
                  <a:srgbClr val="0070C0"/>
                </a:solidFill>
              </a:rPr>
              <a:t>0110 0010 (Decimal 98 = ‘b’)</a:t>
            </a:r>
          </a:p>
          <a:p>
            <a:r>
              <a:rPr lang="en-US" dirty="0">
                <a:solidFill>
                  <a:srgbClr val="0070C0"/>
                </a:solidFill>
              </a:rPr>
              <a:t>==============================</a:t>
            </a:r>
          </a:p>
          <a:p>
            <a:r>
              <a:rPr lang="en-US" dirty="0">
                <a:solidFill>
                  <a:srgbClr val="0070C0"/>
                </a:solidFill>
              </a:rPr>
              <a:t>0000 0011 (Decimal 3 – Parity)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031447" y="4857313"/>
            <a:ext cx="3980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0110 0010 (Decimal 98 = ‘b’)</a:t>
            </a:r>
          </a:p>
          <a:p>
            <a:r>
              <a:rPr lang="en-US" dirty="0">
                <a:solidFill>
                  <a:srgbClr val="0070C0"/>
                </a:solidFill>
              </a:rPr>
              <a:t>0000 0011 (Decimal 3 – Parity)</a:t>
            </a:r>
          </a:p>
          <a:p>
            <a:r>
              <a:rPr lang="en-US" dirty="0">
                <a:solidFill>
                  <a:srgbClr val="0070C0"/>
                </a:solidFill>
              </a:rPr>
              <a:t>==============================</a:t>
            </a:r>
          </a:p>
          <a:p>
            <a:r>
              <a:rPr lang="en-US" dirty="0">
                <a:solidFill>
                  <a:srgbClr val="0070C0"/>
                </a:solidFill>
              </a:rPr>
              <a:t>0110 0001 (Decimal 97 = ‘a’)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90796" y="4857312"/>
            <a:ext cx="38277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0110 0001 (Decimal 97 = ‘a’)</a:t>
            </a:r>
          </a:p>
          <a:p>
            <a:r>
              <a:rPr lang="en-US" dirty="0">
                <a:solidFill>
                  <a:srgbClr val="0070C0"/>
                </a:solidFill>
              </a:rPr>
              <a:t>0000 0011 (Decimal 3 – Parity)</a:t>
            </a:r>
          </a:p>
          <a:p>
            <a:r>
              <a:rPr lang="en-US" dirty="0">
                <a:solidFill>
                  <a:srgbClr val="0070C0"/>
                </a:solidFill>
              </a:rPr>
              <a:t>==============================</a:t>
            </a:r>
          </a:p>
          <a:p>
            <a:r>
              <a:rPr lang="en-US" dirty="0">
                <a:solidFill>
                  <a:srgbClr val="0070C0"/>
                </a:solidFill>
              </a:rPr>
              <a:t>0110 0010 (Decimal 98 = ‘b’)</a:t>
            </a:r>
          </a:p>
        </p:txBody>
      </p:sp>
    </p:spTree>
    <p:extLst>
      <p:ext uri="{BB962C8B-B14F-4D97-AF65-F5344CB8AC3E}">
        <p14:creationId xmlns:p14="http://schemas.microsoft.com/office/powerpoint/2010/main" val="393368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Application </a:t>
            </a:r>
            <a:r>
              <a:rPr lang="en-US" sz="3600" dirty="0" err="1"/>
              <a:t>IOPS</a:t>
            </a:r>
            <a:r>
              <a:rPr lang="en-US" sz="3600" dirty="0"/>
              <a:t> and RAID </a:t>
            </a:r>
            <a:r>
              <a:rPr lang="en-US" sz="3600" dirty="0" smtClean="0"/>
              <a:t>Configurations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199535"/>
            <a:ext cx="10417781" cy="50537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total </a:t>
            </a:r>
            <a:r>
              <a:rPr lang="en-US" dirty="0"/>
              <a:t>disk load </a:t>
            </a:r>
            <a:r>
              <a:rPr lang="en-US" dirty="0" smtClean="0"/>
              <a:t> = type </a:t>
            </a:r>
            <a:r>
              <a:rPr lang="en-US" dirty="0"/>
              <a:t>of RAID </a:t>
            </a:r>
            <a:r>
              <a:rPr lang="en-US" dirty="0" smtClean="0"/>
              <a:t>configuration and </a:t>
            </a:r>
            <a:r>
              <a:rPr lang="en-US" dirty="0"/>
              <a:t>the ratio of read compared to write from the host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Example</a:t>
            </a:r>
          </a:p>
          <a:p>
            <a:r>
              <a:rPr lang="en-US" dirty="0"/>
              <a:t>Consider an application that generates 5,200 </a:t>
            </a:r>
            <a:r>
              <a:rPr lang="en-US" dirty="0" err="1"/>
              <a:t>IOPS</a:t>
            </a:r>
            <a:r>
              <a:rPr lang="en-US" dirty="0"/>
              <a:t>, with </a:t>
            </a:r>
            <a:r>
              <a:rPr lang="en-US" dirty="0" smtClean="0"/>
              <a:t>60% </a:t>
            </a:r>
            <a:r>
              <a:rPr lang="en-US" dirty="0"/>
              <a:t>of </a:t>
            </a:r>
            <a:r>
              <a:rPr lang="en-US" dirty="0" smtClean="0"/>
              <a:t>them being </a:t>
            </a:r>
            <a:r>
              <a:rPr lang="en-US" dirty="0"/>
              <a:t>reads.</a:t>
            </a:r>
          </a:p>
          <a:p>
            <a:r>
              <a:rPr lang="en-US" dirty="0"/>
              <a:t>The disk load in RAID 5 is calculated as follows:</a:t>
            </a:r>
          </a:p>
          <a:p>
            <a:pPr marL="731520" indent="0">
              <a:buNone/>
            </a:pPr>
            <a:r>
              <a:rPr lang="en-US" dirty="0"/>
              <a:t>RAID 5 disk load (reads + writes</a:t>
            </a:r>
            <a:r>
              <a:rPr lang="en-US" dirty="0" smtClean="0"/>
              <a:t>)</a:t>
            </a:r>
          </a:p>
          <a:p>
            <a:pPr marL="731520" indent="0">
              <a:buNone/>
            </a:pPr>
            <a:r>
              <a:rPr lang="en-US" dirty="0" smtClean="0"/>
              <a:t>= {0.6 x 5,200} </a:t>
            </a:r>
            <a:r>
              <a:rPr lang="en-US" dirty="0"/>
              <a:t>+ </a:t>
            </a:r>
            <a:r>
              <a:rPr lang="en-US" dirty="0" smtClean="0"/>
              <a:t>{4</a:t>
            </a:r>
            <a:r>
              <a:rPr lang="en-US" b="1" dirty="0" smtClean="0"/>
              <a:t> </a:t>
            </a:r>
            <a:r>
              <a:rPr lang="en-US" dirty="0" smtClean="0"/>
              <a:t>x </a:t>
            </a:r>
            <a:r>
              <a:rPr lang="en-US" dirty="0"/>
              <a:t>(0.4 </a:t>
            </a:r>
            <a:r>
              <a:rPr lang="en-US" dirty="0" smtClean="0"/>
              <a:t>x </a:t>
            </a:r>
            <a:r>
              <a:rPr lang="en-US" dirty="0"/>
              <a:t>5,200</a:t>
            </a:r>
            <a:r>
              <a:rPr lang="en-US" dirty="0" smtClean="0"/>
              <a:t>)} </a:t>
            </a:r>
            <a:r>
              <a:rPr lang="en-US" dirty="0"/>
              <a:t>[because the write penalty for RAID 5 is </a:t>
            </a:r>
            <a:r>
              <a:rPr lang="en-US" dirty="0" smtClean="0"/>
              <a:t>4]</a:t>
            </a:r>
          </a:p>
          <a:p>
            <a:pPr marL="731520" indent="0">
              <a:buNone/>
            </a:pPr>
            <a:r>
              <a:rPr lang="en-US" dirty="0" smtClean="0"/>
              <a:t>= </a:t>
            </a:r>
            <a:r>
              <a:rPr lang="en-US" dirty="0"/>
              <a:t>3,120 + 4 </a:t>
            </a:r>
            <a:r>
              <a:rPr lang="en-US" dirty="0" smtClean="0"/>
              <a:t>x </a:t>
            </a:r>
            <a:r>
              <a:rPr lang="en-US" dirty="0"/>
              <a:t>2,080</a:t>
            </a:r>
          </a:p>
          <a:p>
            <a:pPr marL="731520" indent="0">
              <a:buNone/>
            </a:pPr>
            <a:r>
              <a:rPr lang="en-US" dirty="0"/>
              <a:t>= 3,120 + 8,320</a:t>
            </a:r>
          </a:p>
          <a:p>
            <a:pPr marL="731520" indent="0">
              <a:buNone/>
            </a:pPr>
            <a:r>
              <a:rPr lang="en-US" dirty="0"/>
              <a:t>= 11,440 </a:t>
            </a:r>
            <a:r>
              <a:rPr lang="en-US" dirty="0" err="1"/>
              <a:t>IOPS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01355"/>
            <a:ext cx="9206926" cy="794945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isk </a:t>
            </a:r>
            <a:r>
              <a:rPr lang="en-US" dirty="0"/>
              <a:t>L</a:t>
            </a:r>
            <a:r>
              <a:rPr lang="en-US" dirty="0" smtClean="0"/>
              <a:t>oad </a:t>
            </a:r>
            <a:r>
              <a:rPr lang="en-US" dirty="0"/>
              <a:t>in RAID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RAID 1 disk load = </a:t>
            </a:r>
            <a:r>
              <a:rPr lang="en-US" dirty="0" smtClean="0"/>
              <a:t>{0.6 x 5,200} </a:t>
            </a:r>
            <a:r>
              <a:rPr lang="en-US" dirty="0"/>
              <a:t>+ </a:t>
            </a:r>
            <a:r>
              <a:rPr lang="en-US" dirty="0" smtClean="0"/>
              <a:t>{2 x </a:t>
            </a:r>
            <a:r>
              <a:rPr lang="en-US" dirty="0"/>
              <a:t>(0.4 </a:t>
            </a:r>
            <a:r>
              <a:rPr lang="en-US" dirty="0" smtClean="0"/>
              <a:t>x </a:t>
            </a:r>
            <a:r>
              <a:rPr lang="en-US" dirty="0"/>
              <a:t>5,200</a:t>
            </a:r>
            <a:r>
              <a:rPr lang="en-US" dirty="0" smtClean="0"/>
              <a:t>)}             </a:t>
            </a:r>
            <a:r>
              <a:rPr lang="en-US" dirty="0"/>
              <a:t>[because every </a:t>
            </a:r>
            <a:r>
              <a:rPr lang="en-US" dirty="0" smtClean="0"/>
              <a:t>write manifests </a:t>
            </a:r>
            <a:r>
              <a:rPr lang="en-US" dirty="0"/>
              <a:t>as two writes to the disks]</a:t>
            </a:r>
          </a:p>
          <a:p>
            <a:pPr marL="457200" indent="0">
              <a:buNone/>
            </a:pPr>
            <a:r>
              <a:rPr lang="en-US" dirty="0"/>
              <a:t>= 3,120 + 2 </a:t>
            </a:r>
            <a:r>
              <a:rPr lang="en-US" dirty="0" smtClean="0"/>
              <a:t>x </a:t>
            </a:r>
            <a:r>
              <a:rPr lang="en-US" dirty="0"/>
              <a:t>2,080</a:t>
            </a:r>
          </a:p>
          <a:p>
            <a:pPr marL="457200" indent="0">
              <a:buNone/>
            </a:pPr>
            <a:r>
              <a:rPr lang="en-US" dirty="0"/>
              <a:t>= 3,120 + 4,160</a:t>
            </a:r>
          </a:p>
          <a:p>
            <a:pPr marL="457200" indent="0">
              <a:buNone/>
            </a:pPr>
            <a:r>
              <a:rPr lang="en-US" dirty="0"/>
              <a:t>= 7,280 </a:t>
            </a:r>
            <a:r>
              <a:rPr lang="en-US" dirty="0" err="1" smtClean="0"/>
              <a:t>IOPS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 of disks required (assume max 180 </a:t>
            </a:r>
            <a:r>
              <a:rPr lang="en-US" dirty="0" err="1" smtClean="0"/>
              <a:t>IOPS</a:t>
            </a:r>
            <a:r>
              <a:rPr lang="en-US" dirty="0" smtClean="0"/>
              <a:t>/disk)</a:t>
            </a:r>
          </a:p>
          <a:p>
            <a:pPr marL="0" indent="0">
              <a:buNone/>
            </a:pPr>
            <a:r>
              <a:rPr lang="en-US" dirty="0"/>
              <a:t>RAID 5: 11,440/180 = 64 disks</a:t>
            </a:r>
          </a:p>
          <a:p>
            <a:pPr marL="0" indent="0">
              <a:buNone/>
            </a:pPr>
            <a:r>
              <a:rPr lang="en-US" dirty="0"/>
              <a:t>RAID 1: 7,280/180 = 42 disks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Comparison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3197" y="-387331"/>
            <a:ext cx="5100360" cy="819945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2715073"/>
            <a:ext cx="10058400" cy="3566160"/>
          </a:xfrm>
        </p:spPr>
        <p:txBody>
          <a:bodyPr>
            <a:normAutofit fontScale="90000"/>
          </a:bodyPr>
          <a:lstStyle/>
          <a:p>
            <a:r>
              <a:rPr lang="en-US" sz="6600" dirty="0" smtClean="0">
                <a:solidFill>
                  <a:srgbClr val="0070C0"/>
                </a:solidFill>
              </a:rPr>
              <a:t>Chapter 4: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3300"/>
                </a:solidFill>
              </a:rPr>
              <a:t>Intelligent Storage Systems</a:t>
            </a:r>
            <a:r>
              <a:rPr lang="en-US" dirty="0" smtClean="0">
                <a:solidFill>
                  <a:srgbClr val="003300"/>
                </a:solidFill>
              </a:rPr>
              <a:t/>
            </a:r>
            <a:br>
              <a:rPr lang="en-US" dirty="0" smtClean="0">
                <a:solidFill>
                  <a:srgbClr val="003300"/>
                </a:solidFill>
              </a:rPr>
            </a:br>
            <a:endParaRPr lang="en-US" dirty="0">
              <a:solidFill>
                <a:srgbClr val="003300"/>
              </a:solidFill>
              <a:effectLst>
                <a:glow rad="127000">
                  <a:schemeClr val="accent4">
                    <a:lumMod val="60000"/>
                    <a:lumOff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98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6164757" cy="5053781"/>
          </a:xfrm>
        </p:spPr>
        <p:txBody>
          <a:bodyPr>
            <a:noAutofit/>
          </a:bodyPr>
          <a:lstStyle/>
          <a:p>
            <a:r>
              <a:rPr lang="en-US" sz="2600" dirty="0" smtClean="0"/>
              <a:t>The </a:t>
            </a:r>
            <a:r>
              <a:rPr lang="en-US" sz="2600" dirty="0"/>
              <a:t>intelligent </a:t>
            </a:r>
            <a:r>
              <a:rPr lang="en-US" sz="2600" dirty="0" smtClean="0"/>
              <a:t>storage systems </a:t>
            </a:r>
            <a:r>
              <a:rPr lang="en-US" sz="2600" dirty="0"/>
              <a:t>are feature-rich RAID arrays that provide highly </a:t>
            </a:r>
            <a:r>
              <a:rPr lang="en-US" sz="2600" dirty="0">
                <a:solidFill>
                  <a:srgbClr val="0070C0"/>
                </a:solidFill>
              </a:rPr>
              <a:t>optimized I/O </a:t>
            </a:r>
            <a:r>
              <a:rPr lang="en-US" sz="2600" dirty="0" smtClean="0"/>
              <a:t>processing capabilities</a:t>
            </a:r>
            <a:r>
              <a:rPr lang="en-US" sz="2600" dirty="0"/>
              <a:t>. </a:t>
            </a:r>
            <a:endParaRPr lang="en-US" sz="2600" dirty="0" smtClean="0"/>
          </a:p>
          <a:p>
            <a:r>
              <a:rPr lang="en-US" sz="2600" dirty="0" smtClean="0"/>
              <a:t>These </a:t>
            </a:r>
            <a:r>
              <a:rPr lang="en-US" sz="2600" dirty="0"/>
              <a:t>storage systems are </a:t>
            </a:r>
            <a:r>
              <a:rPr lang="en-US" sz="2600" dirty="0" smtClean="0"/>
              <a:t>configured </a:t>
            </a:r>
            <a:r>
              <a:rPr lang="en-US" sz="2600" dirty="0"/>
              <a:t>with a large amount </a:t>
            </a:r>
            <a:r>
              <a:rPr lang="en-US" sz="2600" dirty="0" smtClean="0"/>
              <a:t>of memory </a:t>
            </a:r>
            <a:r>
              <a:rPr lang="en-US" sz="2600" dirty="0"/>
              <a:t>(called </a:t>
            </a:r>
            <a:r>
              <a:rPr lang="en-US" sz="2600" i="1" dirty="0">
                <a:solidFill>
                  <a:srgbClr val="0070C0"/>
                </a:solidFill>
              </a:rPr>
              <a:t>cache</a:t>
            </a:r>
            <a:r>
              <a:rPr lang="en-US" sz="2600" dirty="0"/>
              <a:t>) and multiple I/O </a:t>
            </a:r>
            <a:r>
              <a:rPr lang="en-US" sz="2600" dirty="0" smtClean="0"/>
              <a:t>paths</a:t>
            </a:r>
          </a:p>
          <a:p>
            <a:r>
              <a:rPr lang="en-US" sz="2600" dirty="0" smtClean="0"/>
              <a:t>Uses </a:t>
            </a:r>
            <a:r>
              <a:rPr lang="en-US" sz="2600" dirty="0"/>
              <a:t>sophisticated </a:t>
            </a:r>
            <a:r>
              <a:rPr lang="en-US" sz="2600" dirty="0" smtClean="0">
                <a:solidFill>
                  <a:srgbClr val="0070C0"/>
                </a:solidFill>
              </a:rPr>
              <a:t>algorithms</a:t>
            </a:r>
            <a:r>
              <a:rPr lang="en-US" sz="2600" dirty="0" smtClean="0"/>
              <a:t> to </a:t>
            </a:r>
            <a:r>
              <a:rPr lang="en-US" sz="2600" dirty="0"/>
              <a:t>meet the requirements of performance-sensitive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49" y="1158911"/>
            <a:ext cx="3553935" cy="51568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099349" y="3072809"/>
            <a:ext cx="3426344" cy="5316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99349" y="3665564"/>
            <a:ext cx="3426344" cy="5316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99349" y="4199819"/>
            <a:ext cx="3426344" cy="5316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99349" y="4734074"/>
            <a:ext cx="3426344" cy="5316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91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Components of an Intelligent Storage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/>
              <a:t>components: </a:t>
            </a:r>
            <a:r>
              <a:rPr lang="en-US" i="1" dirty="0" smtClean="0"/>
              <a:t>front-end</a:t>
            </a:r>
            <a:r>
              <a:rPr lang="en-US" dirty="0"/>
              <a:t>, </a:t>
            </a:r>
            <a:r>
              <a:rPr lang="en-US" i="1" dirty="0" smtClean="0"/>
              <a:t>cache</a:t>
            </a:r>
            <a:r>
              <a:rPr lang="en-US" dirty="0" smtClean="0"/>
              <a:t>, </a:t>
            </a:r>
            <a:r>
              <a:rPr lang="en-US" i="1" dirty="0" smtClean="0"/>
              <a:t>back-end</a:t>
            </a:r>
            <a:r>
              <a:rPr lang="en-US" dirty="0"/>
              <a:t>, and </a:t>
            </a:r>
            <a:r>
              <a:rPr lang="en-US" i="1" dirty="0"/>
              <a:t>physical disks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4116" y="1618169"/>
            <a:ext cx="9568682" cy="376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0070C0"/>
                </a:solidFill>
              </a:rPr>
              <a:t>Chapter 3: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  <a:effectLst>
                <a:glow rad="127000">
                  <a:schemeClr val="accent4">
                    <a:lumMod val="60000"/>
                    <a:lumOff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AID Configuration, RAID Levels Explained, RAID Array, RAID Storage Syste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61"/>
          <a:stretch/>
        </p:blipFill>
        <p:spPr bwMode="auto">
          <a:xfrm>
            <a:off x="5136370" y="637294"/>
            <a:ext cx="6676205" cy="292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80" y="3566527"/>
            <a:ext cx="6712295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Two components : front-end </a:t>
            </a:r>
            <a:r>
              <a:rPr lang="en-US" sz="3200" dirty="0"/>
              <a:t>ports and front-end </a:t>
            </a:r>
            <a:r>
              <a:rPr lang="en-US" sz="3200" dirty="0" smtClean="0"/>
              <a:t>controllers</a:t>
            </a:r>
          </a:p>
          <a:p>
            <a:r>
              <a:rPr lang="en-US" sz="3200" dirty="0" smtClean="0"/>
              <a:t>Front-end controller – </a:t>
            </a:r>
          </a:p>
          <a:p>
            <a:pPr lvl="1"/>
            <a:r>
              <a:rPr lang="en-US" sz="2800" dirty="0" smtClean="0"/>
              <a:t>processing logic that </a:t>
            </a:r>
            <a:r>
              <a:rPr lang="en-US" sz="2800" dirty="0"/>
              <a:t>executes the appropriate transport protocol, such as </a:t>
            </a:r>
            <a:r>
              <a:rPr lang="en-US" sz="2800" dirty="0" err="1"/>
              <a:t>Fibre</a:t>
            </a:r>
            <a:r>
              <a:rPr lang="en-US" sz="2800" dirty="0"/>
              <a:t> Channel, iSCSI</a:t>
            </a:r>
            <a:r>
              <a:rPr lang="en-US" sz="2800" dirty="0" smtClean="0"/>
              <a:t>, </a:t>
            </a:r>
            <a:r>
              <a:rPr lang="en-US" sz="2800" dirty="0" err="1" smtClean="0"/>
              <a:t>FICON</a:t>
            </a:r>
            <a:r>
              <a:rPr lang="en-US" sz="2800" dirty="0"/>
              <a:t>, or </a:t>
            </a:r>
            <a:r>
              <a:rPr lang="en-US" sz="2800" dirty="0" err="1"/>
              <a:t>FCoE</a:t>
            </a:r>
            <a:r>
              <a:rPr lang="en-US" sz="2800" dirty="0"/>
              <a:t> for storage connections.</a:t>
            </a:r>
          </a:p>
          <a:p>
            <a:pPr lvl="1"/>
            <a:r>
              <a:rPr lang="en-US" sz="2800" dirty="0" smtClean="0"/>
              <a:t>route </a:t>
            </a:r>
            <a:r>
              <a:rPr lang="en-US" sz="2800" dirty="0"/>
              <a:t>data to and from cache via the internal data bus.</a:t>
            </a:r>
          </a:p>
          <a:p>
            <a:pPr lvl="1"/>
            <a:r>
              <a:rPr lang="en-US" sz="2800" dirty="0" smtClean="0"/>
              <a:t>when </a:t>
            </a:r>
            <a:r>
              <a:rPr lang="en-US" sz="2800" dirty="0"/>
              <a:t>the cache receives the write data, the controller sends an </a:t>
            </a:r>
            <a:r>
              <a:rPr lang="en-US" sz="2800" dirty="0" smtClean="0"/>
              <a:t>acknowledgment message </a:t>
            </a:r>
            <a:r>
              <a:rPr lang="en-US" sz="2800" dirty="0"/>
              <a:t>back to the host.</a:t>
            </a:r>
            <a:endParaRPr lang="en-US" sz="2800" dirty="0" smtClean="0"/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Cache </a:t>
            </a:r>
            <a:r>
              <a:rPr lang="en-US" sz="2800" dirty="0"/>
              <a:t>is semiconductor memory where data is placed temporarily to reduce </a:t>
            </a:r>
            <a:r>
              <a:rPr lang="en-US" sz="2800" dirty="0" smtClean="0"/>
              <a:t>the time </a:t>
            </a:r>
            <a:r>
              <a:rPr lang="en-US" sz="2800" dirty="0"/>
              <a:t>required to service I/O requests from the host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Cache improves storage system performance by isolating hosts from the </a:t>
            </a:r>
            <a:r>
              <a:rPr lang="en-US" sz="2800" dirty="0" smtClean="0"/>
              <a:t>mechanical delays </a:t>
            </a:r>
            <a:r>
              <a:rPr lang="en-US" sz="2800" dirty="0"/>
              <a:t>associated with rotating disks or hard disk drives (HDD).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8512" y="1262312"/>
            <a:ext cx="5071729" cy="50537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Cache is organized into pages, which is the smallest unit of cache </a:t>
            </a:r>
            <a:r>
              <a:rPr lang="en-US" dirty="0" smtClean="0"/>
              <a:t>allocation</a:t>
            </a:r>
          </a:p>
          <a:p>
            <a:r>
              <a:rPr lang="en-US" dirty="0" smtClean="0"/>
              <a:t>Cache consists </a:t>
            </a:r>
            <a:r>
              <a:rPr lang="en-US" dirty="0"/>
              <a:t>of the </a:t>
            </a:r>
            <a:r>
              <a:rPr lang="en-US" i="1" dirty="0"/>
              <a:t>data store </a:t>
            </a:r>
            <a:r>
              <a:rPr lang="en-US" dirty="0"/>
              <a:t>and </a:t>
            </a:r>
            <a:r>
              <a:rPr lang="en-US" i="1" dirty="0"/>
              <a:t>tag RAM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data store holds the data </a:t>
            </a:r>
            <a:r>
              <a:rPr lang="en-US" dirty="0" smtClean="0"/>
              <a:t>whereas the </a:t>
            </a:r>
            <a:r>
              <a:rPr lang="en-US" dirty="0"/>
              <a:t>tag RAM tracks the location of the data in the data </a:t>
            </a:r>
            <a:r>
              <a:rPr lang="en-US" dirty="0" smtClean="0"/>
              <a:t>store and </a:t>
            </a:r>
            <a:r>
              <a:rPr lang="en-US" dirty="0"/>
              <a:t>in the disk</a:t>
            </a:r>
            <a:r>
              <a:rPr lang="en-US" dirty="0" smtClean="0"/>
              <a:t>.</a:t>
            </a:r>
          </a:p>
          <a:p>
            <a:r>
              <a:rPr lang="en-US" dirty="0"/>
              <a:t>Tag RAM includes a </a:t>
            </a:r>
            <a:r>
              <a:rPr lang="en-US" i="1" dirty="0"/>
              <a:t>dirty bit </a:t>
            </a:r>
            <a:r>
              <a:rPr lang="en-US" dirty="0" smtClean="0"/>
              <a:t>flag</a:t>
            </a:r>
            <a:r>
              <a:rPr lang="en-US" dirty="0"/>
              <a:t>, which indicates </a:t>
            </a:r>
            <a:r>
              <a:rPr lang="en-US" dirty="0" smtClean="0"/>
              <a:t>whether the </a:t>
            </a:r>
            <a:r>
              <a:rPr lang="en-US" dirty="0"/>
              <a:t>data in cache has been committed to the disk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8" y="1548952"/>
            <a:ext cx="6072656" cy="3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4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Operation with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5470" y="1199535"/>
            <a:ext cx="4976036" cy="5053781"/>
          </a:xfrm>
        </p:spPr>
        <p:txBody>
          <a:bodyPr/>
          <a:lstStyle/>
          <a:p>
            <a:r>
              <a:rPr lang="en-US" dirty="0"/>
              <a:t>When a host issues a read request, the storage controller reads the tag </a:t>
            </a:r>
            <a:r>
              <a:rPr lang="en-US" dirty="0" smtClean="0"/>
              <a:t>RAM to </a:t>
            </a:r>
            <a:r>
              <a:rPr lang="en-US" dirty="0"/>
              <a:t>determine whether the required data is available in cache. </a:t>
            </a:r>
            <a:endParaRPr lang="en-US" dirty="0" smtClean="0"/>
          </a:p>
          <a:p>
            <a:r>
              <a:rPr lang="en-US" dirty="0" smtClean="0"/>
              <a:t>If yes, </a:t>
            </a:r>
            <a:r>
              <a:rPr lang="en-US" dirty="0"/>
              <a:t>it is called a </a:t>
            </a:r>
            <a:r>
              <a:rPr lang="en-US" i="1" dirty="0"/>
              <a:t>read cache hit </a:t>
            </a:r>
            <a:r>
              <a:rPr lang="en-US" dirty="0"/>
              <a:t>or </a:t>
            </a:r>
            <a:r>
              <a:rPr lang="en-US" i="1" dirty="0"/>
              <a:t>read hit </a:t>
            </a:r>
            <a:r>
              <a:rPr lang="en-US" dirty="0"/>
              <a:t>and data is </a:t>
            </a:r>
            <a:r>
              <a:rPr lang="en-US" dirty="0" smtClean="0"/>
              <a:t>sent directly </a:t>
            </a:r>
            <a:r>
              <a:rPr lang="en-US" dirty="0"/>
              <a:t>to the host, without any disk </a:t>
            </a:r>
            <a:r>
              <a:rPr lang="en-US" dirty="0" smtClean="0"/>
              <a:t>operation.</a:t>
            </a:r>
          </a:p>
          <a:p>
            <a:r>
              <a:rPr lang="en-US" dirty="0" smtClean="0"/>
              <a:t>If data not found in cache, cache miss.</a:t>
            </a:r>
          </a:p>
          <a:p>
            <a:r>
              <a:rPr lang="en-US" dirty="0" smtClean="0"/>
              <a:t>Disk request initiated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733" y="1288017"/>
            <a:ext cx="6355309" cy="44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6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Operation with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7637" y="1199535"/>
            <a:ext cx="5390707" cy="5053781"/>
          </a:xfrm>
        </p:spPr>
        <p:txBody>
          <a:bodyPr/>
          <a:lstStyle/>
          <a:p>
            <a:r>
              <a:rPr lang="en-US" b="1" dirty="0"/>
              <a:t>Write-back </a:t>
            </a:r>
            <a:r>
              <a:rPr lang="en-US" b="1" dirty="0" smtClean="0"/>
              <a:t>cache: </a:t>
            </a:r>
            <a:r>
              <a:rPr lang="en-US" dirty="0"/>
              <a:t>Data is placed in cache and an </a:t>
            </a:r>
            <a:r>
              <a:rPr lang="en-US" dirty="0" smtClean="0"/>
              <a:t>acknowledgment is </a:t>
            </a:r>
            <a:r>
              <a:rPr lang="en-US" dirty="0"/>
              <a:t>sent to the host immediately. Later, data from several writes </a:t>
            </a:r>
            <a:r>
              <a:rPr lang="en-US" dirty="0" smtClean="0"/>
              <a:t>are committed </a:t>
            </a:r>
            <a:r>
              <a:rPr lang="en-US" dirty="0"/>
              <a:t>(de-staged) to the </a:t>
            </a:r>
            <a:r>
              <a:rPr lang="en-US" dirty="0" smtClean="0"/>
              <a:t>disk.</a:t>
            </a:r>
          </a:p>
          <a:p>
            <a:r>
              <a:rPr lang="en-US" b="1" dirty="0"/>
              <a:t>Write-through cache: </a:t>
            </a:r>
            <a:r>
              <a:rPr lang="en-US" dirty="0"/>
              <a:t>Data is placed in the cache and immediately </a:t>
            </a:r>
            <a:r>
              <a:rPr lang="en-US" dirty="0" smtClean="0"/>
              <a:t>written to </a:t>
            </a:r>
            <a:r>
              <a:rPr lang="en-US" dirty="0"/>
              <a:t>the disk, and an acknowledgment is sent to the host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50534"/>
          <a:stretch/>
        </p:blipFill>
        <p:spPr>
          <a:xfrm>
            <a:off x="393192" y="1199535"/>
            <a:ext cx="5848120" cy="2392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48295"/>
          <a:stretch/>
        </p:blipFill>
        <p:spPr>
          <a:xfrm>
            <a:off x="393192" y="3752705"/>
            <a:ext cx="5848120" cy="25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all cache pages are </a:t>
            </a:r>
            <a:r>
              <a:rPr lang="en-US" dirty="0" smtClean="0"/>
              <a:t>filled</a:t>
            </a:r>
            <a:r>
              <a:rPr lang="en-US" dirty="0"/>
              <a:t>, some pages have to be freed up to </a:t>
            </a:r>
            <a:r>
              <a:rPr lang="en-US" dirty="0" smtClean="0"/>
              <a:t>accommodate new </a:t>
            </a:r>
            <a:r>
              <a:rPr lang="en-US" dirty="0"/>
              <a:t>data and avoid performance </a:t>
            </a:r>
            <a:r>
              <a:rPr lang="en-US" dirty="0" smtClean="0"/>
              <a:t>degradation.</a:t>
            </a:r>
          </a:p>
          <a:p>
            <a:r>
              <a:rPr lang="en-US" b="1" dirty="0"/>
              <a:t>Least Recently Used (</a:t>
            </a:r>
            <a:r>
              <a:rPr lang="en-US" b="1" dirty="0" err="1"/>
              <a:t>LRU</a:t>
            </a:r>
            <a:r>
              <a:rPr lang="en-US" b="1" dirty="0" smtClean="0"/>
              <a:t>): discards data that have not been used for a longer time</a:t>
            </a:r>
          </a:p>
          <a:p>
            <a:r>
              <a:rPr lang="en-US" b="1" dirty="0"/>
              <a:t>Most Recently Used (MRU</a:t>
            </a:r>
            <a:r>
              <a:rPr lang="en-US" b="1" dirty="0" smtClean="0"/>
              <a:t>): Discards data that have been most recently used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28" y="3815278"/>
            <a:ext cx="4658727" cy="22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9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Cache Management: Watermarking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6101" y="1199535"/>
            <a:ext cx="4774019" cy="5053781"/>
          </a:xfrm>
        </p:spPr>
        <p:txBody>
          <a:bodyPr>
            <a:normAutofit/>
          </a:bodyPr>
          <a:lstStyle/>
          <a:p>
            <a:r>
              <a:rPr lang="en-US" b="1" dirty="0"/>
              <a:t>Idle </a:t>
            </a:r>
            <a:r>
              <a:rPr lang="en-US" b="1" dirty="0" smtClean="0"/>
              <a:t>flushing</a:t>
            </a:r>
            <a:r>
              <a:rPr lang="en-US" b="1" dirty="0"/>
              <a:t>: </a:t>
            </a:r>
            <a:r>
              <a:rPr lang="en-US" dirty="0"/>
              <a:t>Occurs continuously, at a modest rate, when the </a:t>
            </a:r>
            <a:r>
              <a:rPr lang="en-US" dirty="0" smtClean="0"/>
              <a:t>cache utilization </a:t>
            </a:r>
            <a:r>
              <a:rPr lang="en-US" dirty="0"/>
              <a:t>level is between the high and low watermark</a:t>
            </a:r>
            <a:r>
              <a:rPr lang="en-US" dirty="0" smtClean="0"/>
              <a:t>.</a:t>
            </a:r>
          </a:p>
          <a:p>
            <a:r>
              <a:rPr lang="en-US" b="1" dirty="0"/>
              <a:t>High watermark </a:t>
            </a:r>
            <a:r>
              <a:rPr lang="en-US" b="1" dirty="0" smtClean="0"/>
              <a:t>flushing</a:t>
            </a:r>
            <a:r>
              <a:rPr lang="en-US" b="1" dirty="0"/>
              <a:t>: </a:t>
            </a:r>
            <a:r>
              <a:rPr lang="en-US" dirty="0"/>
              <a:t>Activated when cache utilization hits the </a:t>
            </a:r>
            <a:r>
              <a:rPr lang="en-US" dirty="0" smtClean="0"/>
              <a:t>high watermark</a:t>
            </a:r>
          </a:p>
          <a:p>
            <a:r>
              <a:rPr lang="en-US" b="1" dirty="0"/>
              <a:t>Forced </a:t>
            </a:r>
            <a:r>
              <a:rPr lang="en-US" b="1" dirty="0" smtClean="0"/>
              <a:t>flushing</a:t>
            </a:r>
            <a:r>
              <a:rPr lang="en-US" b="1" dirty="0"/>
              <a:t>: </a:t>
            </a:r>
            <a:r>
              <a:rPr lang="en-US" dirty="0"/>
              <a:t>Occurs in the event of a large I/O burst when </a:t>
            </a:r>
            <a:r>
              <a:rPr lang="en-US" dirty="0" smtClean="0"/>
              <a:t>cache reaches </a:t>
            </a:r>
            <a:r>
              <a:rPr lang="en-US" dirty="0"/>
              <a:t>100 percent of its capacity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502" y="1613485"/>
            <a:ext cx="6555796" cy="21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4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Data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risk of </a:t>
            </a:r>
            <a:r>
              <a:rPr lang="en-US" dirty="0" smtClean="0"/>
              <a:t>losing uncommitted </a:t>
            </a:r>
            <a:r>
              <a:rPr lang="en-US" dirty="0"/>
              <a:t>data held in cache can be mitigated using </a:t>
            </a:r>
            <a:r>
              <a:rPr lang="en-US" b="1" i="1" dirty="0">
                <a:solidFill>
                  <a:srgbClr val="0070C0"/>
                </a:solidFill>
              </a:rPr>
              <a:t>cache mirroring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70C0"/>
                </a:solidFill>
              </a:rPr>
              <a:t>cache vaulting</a:t>
            </a:r>
            <a:r>
              <a:rPr lang="en-US" dirty="0" smtClean="0"/>
              <a:t>.</a:t>
            </a:r>
          </a:p>
          <a:p>
            <a:r>
              <a:rPr lang="en-US" b="1" dirty="0"/>
              <a:t>Cache mirroring: </a:t>
            </a:r>
            <a:r>
              <a:rPr lang="en-US" dirty="0"/>
              <a:t>Each write to cache is held in two different </a:t>
            </a:r>
            <a:r>
              <a:rPr lang="en-US" dirty="0" smtClean="0"/>
              <a:t>memory locations </a:t>
            </a:r>
            <a:r>
              <a:rPr lang="en-US" dirty="0"/>
              <a:t>on two independent memory cards.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a cache failure occurs, </a:t>
            </a:r>
            <a:r>
              <a:rPr lang="en-US" dirty="0" smtClean="0"/>
              <a:t>the write </a:t>
            </a:r>
            <a:r>
              <a:rPr lang="en-US" dirty="0"/>
              <a:t>data will still be safe in the mirrored location and can be </a:t>
            </a:r>
            <a:r>
              <a:rPr lang="en-US" dirty="0" smtClean="0"/>
              <a:t>committed to </a:t>
            </a:r>
            <a:r>
              <a:rPr lang="en-US" dirty="0"/>
              <a:t>the </a:t>
            </a:r>
            <a:r>
              <a:rPr lang="en-US" dirty="0" smtClean="0"/>
              <a:t>disk.</a:t>
            </a:r>
          </a:p>
          <a:p>
            <a:r>
              <a:rPr lang="en-US" b="1" dirty="0"/>
              <a:t>Cache vaulting: </a:t>
            </a:r>
            <a:r>
              <a:rPr lang="en-US" dirty="0"/>
              <a:t>The risk of data loss due to power failure can be </a:t>
            </a:r>
            <a:r>
              <a:rPr lang="en-US" dirty="0" smtClean="0"/>
              <a:t>addressed in </a:t>
            </a:r>
            <a:r>
              <a:rPr lang="en-US" dirty="0"/>
              <a:t>various </a:t>
            </a:r>
            <a:r>
              <a:rPr lang="en-US" dirty="0" smtClean="0"/>
              <a:t>ways. </a:t>
            </a:r>
          </a:p>
          <a:p>
            <a:r>
              <a:rPr lang="en-US" dirty="0" smtClean="0"/>
              <a:t>Powering </a:t>
            </a:r>
            <a:r>
              <a:rPr lang="en-US" dirty="0"/>
              <a:t>the memory with a battery until the </a:t>
            </a:r>
            <a:r>
              <a:rPr lang="en-US" dirty="0" smtClean="0"/>
              <a:t>AC power </a:t>
            </a:r>
            <a:r>
              <a:rPr lang="en-US" dirty="0"/>
              <a:t>is restored or using battery power to write the cache content to </a:t>
            </a:r>
            <a:r>
              <a:rPr lang="en-US" dirty="0" smtClean="0"/>
              <a:t>the disk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4315" y="1199535"/>
            <a:ext cx="8123275" cy="505378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i="1" dirty="0"/>
              <a:t>back end </a:t>
            </a:r>
            <a:r>
              <a:rPr lang="en-US" dirty="0"/>
              <a:t>provides an interface between cache and the physical disks.</a:t>
            </a:r>
          </a:p>
          <a:p>
            <a:r>
              <a:rPr lang="en-US" dirty="0"/>
              <a:t>It consists of two components: back-end ports and back-end controllers. </a:t>
            </a:r>
            <a:endParaRPr lang="en-US" dirty="0" smtClean="0"/>
          </a:p>
          <a:p>
            <a:r>
              <a:rPr lang="en-US" dirty="0" smtClean="0"/>
              <a:t>The back-end </a:t>
            </a:r>
            <a:r>
              <a:rPr lang="en-US" dirty="0"/>
              <a:t>controls data transfers between cache and the physical disks. </a:t>
            </a:r>
            <a:endParaRPr lang="en-US" dirty="0" smtClean="0"/>
          </a:p>
          <a:p>
            <a:r>
              <a:rPr lang="en-US" dirty="0" smtClean="0"/>
              <a:t>From cache</a:t>
            </a:r>
            <a:r>
              <a:rPr lang="en-US" dirty="0"/>
              <a:t>, data is sent to the back end and then routed to the destination disk.</a:t>
            </a:r>
          </a:p>
          <a:p>
            <a:r>
              <a:rPr lang="en-US" dirty="0"/>
              <a:t>Physical disks are connected to ports on the back end.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back-end </a:t>
            </a:r>
            <a:r>
              <a:rPr lang="en-US" dirty="0" smtClean="0"/>
              <a:t>controller communicates </a:t>
            </a:r>
            <a:r>
              <a:rPr lang="en-US" dirty="0"/>
              <a:t>with the disks when performing reads and writes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1" y="1819772"/>
            <a:ext cx="2990869" cy="2805389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275907" y="1733107"/>
            <a:ext cx="7729870" cy="914400"/>
          </a:xfrm>
          <a:custGeom>
            <a:avLst/>
            <a:gdLst>
              <a:gd name="connsiteX0" fmla="*/ 7729870 w 7729870"/>
              <a:gd name="connsiteY0" fmla="*/ 457200 h 914400"/>
              <a:gd name="connsiteX1" fmla="*/ 7676707 w 7729870"/>
              <a:gd name="connsiteY1" fmla="*/ 393405 h 914400"/>
              <a:gd name="connsiteX2" fmla="*/ 7602279 w 7729870"/>
              <a:gd name="connsiteY2" fmla="*/ 361507 h 914400"/>
              <a:gd name="connsiteX3" fmla="*/ 7527851 w 7729870"/>
              <a:gd name="connsiteY3" fmla="*/ 297712 h 914400"/>
              <a:gd name="connsiteX4" fmla="*/ 7464056 w 7729870"/>
              <a:gd name="connsiteY4" fmla="*/ 276446 h 914400"/>
              <a:gd name="connsiteX5" fmla="*/ 7347098 w 7729870"/>
              <a:gd name="connsiteY5" fmla="*/ 212651 h 914400"/>
              <a:gd name="connsiteX6" fmla="*/ 7272670 w 7729870"/>
              <a:gd name="connsiteY6" fmla="*/ 202019 h 914400"/>
              <a:gd name="connsiteX7" fmla="*/ 7123814 w 7729870"/>
              <a:gd name="connsiteY7" fmla="*/ 170121 h 914400"/>
              <a:gd name="connsiteX8" fmla="*/ 7060019 w 7729870"/>
              <a:gd name="connsiteY8" fmla="*/ 159488 h 914400"/>
              <a:gd name="connsiteX9" fmla="*/ 7028121 w 7729870"/>
              <a:gd name="connsiteY9" fmla="*/ 148856 h 914400"/>
              <a:gd name="connsiteX10" fmla="*/ 6868633 w 7729870"/>
              <a:gd name="connsiteY10" fmla="*/ 138223 h 914400"/>
              <a:gd name="connsiteX11" fmla="*/ 5699051 w 7729870"/>
              <a:gd name="connsiteY11" fmla="*/ 148856 h 914400"/>
              <a:gd name="connsiteX12" fmla="*/ 5656521 w 7729870"/>
              <a:gd name="connsiteY12" fmla="*/ 159488 h 914400"/>
              <a:gd name="connsiteX13" fmla="*/ 5486400 w 7729870"/>
              <a:gd name="connsiteY13" fmla="*/ 170121 h 914400"/>
              <a:gd name="connsiteX14" fmla="*/ 5390707 w 7729870"/>
              <a:gd name="connsiteY14" fmla="*/ 191386 h 914400"/>
              <a:gd name="connsiteX15" fmla="*/ 5348177 w 7729870"/>
              <a:gd name="connsiteY15" fmla="*/ 202019 h 914400"/>
              <a:gd name="connsiteX16" fmla="*/ 5135526 w 7729870"/>
              <a:gd name="connsiteY16" fmla="*/ 223284 h 914400"/>
              <a:gd name="connsiteX17" fmla="*/ 5029200 w 7729870"/>
              <a:gd name="connsiteY17" fmla="*/ 244549 h 914400"/>
              <a:gd name="connsiteX18" fmla="*/ 4837814 w 7729870"/>
              <a:gd name="connsiteY18" fmla="*/ 265814 h 914400"/>
              <a:gd name="connsiteX19" fmla="*/ 4391246 w 7729870"/>
              <a:gd name="connsiteY19" fmla="*/ 287079 h 914400"/>
              <a:gd name="connsiteX20" fmla="*/ 4114800 w 7729870"/>
              <a:gd name="connsiteY20" fmla="*/ 308344 h 914400"/>
              <a:gd name="connsiteX21" fmla="*/ 3944679 w 7729870"/>
              <a:gd name="connsiteY21" fmla="*/ 318977 h 914400"/>
              <a:gd name="connsiteX22" fmla="*/ 3902149 w 7729870"/>
              <a:gd name="connsiteY22" fmla="*/ 329609 h 914400"/>
              <a:gd name="connsiteX23" fmla="*/ 3827721 w 7729870"/>
              <a:gd name="connsiteY23" fmla="*/ 340242 h 914400"/>
              <a:gd name="connsiteX24" fmla="*/ 3774558 w 7729870"/>
              <a:gd name="connsiteY24" fmla="*/ 350874 h 914400"/>
              <a:gd name="connsiteX25" fmla="*/ 3274828 w 7729870"/>
              <a:gd name="connsiteY25" fmla="*/ 340242 h 914400"/>
              <a:gd name="connsiteX26" fmla="*/ 3051544 w 7729870"/>
              <a:gd name="connsiteY26" fmla="*/ 308344 h 914400"/>
              <a:gd name="connsiteX27" fmla="*/ 2902688 w 7729870"/>
              <a:gd name="connsiteY27" fmla="*/ 297712 h 914400"/>
              <a:gd name="connsiteX28" fmla="*/ 2679405 w 7729870"/>
              <a:gd name="connsiteY28" fmla="*/ 265814 h 914400"/>
              <a:gd name="connsiteX29" fmla="*/ 2615609 w 7729870"/>
              <a:gd name="connsiteY29" fmla="*/ 244549 h 914400"/>
              <a:gd name="connsiteX30" fmla="*/ 2498651 w 7729870"/>
              <a:gd name="connsiteY30" fmla="*/ 233916 h 914400"/>
              <a:gd name="connsiteX31" fmla="*/ 2349795 w 7729870"/>
              <a:gd name="connsiteY31" fmla="*/ 212651 h 914400"/>
              <a:gd name="connsiteX32" fmla="*/ 2030819 w 7729870"/>
              <a:gd name="connsiteY32" fmla="*/ 170121 h 914400"/>
              <a:gd name="connsiteX33" fmla="*/ 1871330 w 7729870"/>
              <a:gd name="connsiteY33" fmla="*/ 138223 h 914400"/>
              <a:gd name="connsiteX34" fmla="*/ 1828800 w 7729870"/>
              <a:gd name="connsiteY34" fmla="*/ 127591 h 914400"/>
              <a:gd name="connsiteX35" fmla="*/ 1775637 w 7729870"/>
              <a:gd name="connsiteY35" fmla="*/ 116958 h 914400"/>
              <a:gd name="connsiteX36" fmla="*/ 1711842 w 7729870"/>
              <a:gd name="connsiteY36" fmla="*/ 74428 h 914400"/>
              <a:gd name="connsiteX37" fmla="*/ 1669312 w 7729870"/>
              <a:gd name="connsiteY37" fmla="*/ 63795 h 914400"/>
              <a:gd name="connsiteX38" fmla="*/ 1477926 w 7729870"/>
              <a:gd name="connsiteY38" fmla="*/ 42530 h 914400"/>
              <a:gd name="connsiteX39" fmla="*/ 1435395 w 7729870"/>
              <a:gd name="connsiteY39" fmla="*/ 21265 h 914400"/>
              <a:gd name="connsiteX40" fmla="*/ 1350335 w 7729870"/>
              <a:gd name="connsiteY40" fmla="*/ 0 h 914400"/>
              <a:gd name="connsiteX41" fmla="*/ 1095153 w 7729870"/>
              <a:gd name="connsiteY41" fmla="*/ 21265 h 914400"/>
              <a:gd name="connsiteX42" fmla="*/ 1031358 w 7729870"/>
              <a:gd name="connsiteY42" fmla="*/ 42530 h 914400"/>
              <a:gd name="connsiteX43" fmla="*/ 999460 w 7729870"/>
              <a:gd name="connsiteY43" fmla="*/ 74428 h 914400"/>
              <a:gd name="connsiteX44" fmla="*/ 967563 w 7729870"/>
              <a:gd name="connsiteY44" fmla="*/ 85060 h 914400"/>
              <a:gd name="connsiteX45" fmla="*/ 925033 w 7729870"/>
              <a:gd name="connsiteY45" fmla="*/ 116958 h 914400"/>
              <a:gd name="connsiteX46" fmla="*/ 871870 w 7729870"/>
              <a:gd name="connsiteY46" fmla="*/ 170121 h 914400"/>
              <a:gd name="connsiteX47" fmla="*/ 818707 w 7729870"/>
              <a:gd name="connsiteY47" fmla="*/ 223284 h 914400"/>
              <a:gd name="connsiteX48" fmla="*/ 776177 w 7729870"/>
              <a:gd name="connsiteY48" fmla="*/ 233916 h 914400"/>
              <a:gd name="connsiteX49" fmla="*/ 701749 w 7729870"/>
              <a:gd name="connsiteY49" fmla="*/ 287079 h 914400"/>
              <a:gd name="connsiteX50" fmla="*/ 606056 w 7729870"/>
              <a:gd name="connsiteY50" fmla="*/ 372140 h 914400"/>
              <a:gd name="connsiteX51" fmla="*/ 542260 w 7729870"/>
              <a:gd name="connsiteY51" fmla="*/ 425302 h 914400"/>
              <a:gd name="connsiteX52" fmla="*/ 510363 w 7729870"/>
              <a:gd name="connsiteY52" fmla="*/ 467833 h 914400"/>
              <a:gd name="connsiteX53" fmla="*/ 489098 w 7729870"/>
              <a:gd name="connsiteY53" fmla="*/ 510363 h 914400"/>
              <a:gd name="connsiteX54" fmla="*/ 435935 w 7729870"/>
              <a:gd name="connsiteY54" fmla="*/ 563526 h 914400"/>
              <a:gd name="connsiteX55" fmla="*/ 361507 w 7729870"/>
              <a:gd name="connsiteY55" fmla="*/ 637953 h 914400"/>
              <a:gd name="connsiteX56" fmla="*/ 340242 w 7729870"/>
              <a:gd name="connsiteY56" fmla="*/ 669851 h 914400"/>
              <a:gd name="connsiteX57" fmla="*/ 233916 w 7729870"/>
              <a:gd name="connsiteY57" fmla="*/ 733646 h 914400"/>
              <a:gd name="connsiteX58" fmla="*/ 191386 w 7729870"/>
              <a:gd name="connsiteY58" fmla="*/ 744279 h 914400"/>
              <a:gd name="connsiteX59" fmla="*/ 127591 w 7729870"/>
              <a:gd name="connsiteY59" fmla="*/ 786809 h 914400"/>
              <a:gd name="connsiteX60" fmla="*/ 63795 w 7729870"/>
              <a:gd name="connsiteY60" fmla="*/ 829340 h 914400"/>
              <a:gd name="connsiteX61" fmla="*/ 21265 w 7729870"/>
              <a:gd name="connsiteY61" fmla="*/ 861237 h 914400"/>
              <a:gd name="connsiteX62" fmla="*/ 10633 w 7729870"/>
              <a:gd name="connsiteY62" fmla="*/ 893135 h 914400"/>
              <a:gd name="connsiteX63" fmla="*/ 0 w 7729870"/>
              <a:gd name="connsiteY6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7729870" h="914400">
                <a:moveTo>
                  <a:pt x="7729870" y="457200"/>
                </a:moveTo>
                <a:cubicBezTo>
                  <a:pt x="7712149" y="435935"/>
                  <a:pt x="7697396" y="411795"/>
                  <a:pt x="7676707" y="393405"/>
                </a:cubicBezTo>
                <a:cubicBezTo>
                  <a:pt x="7660941" y="379391"/>
                  <a:pt x="7623199" y="368481"/>
                  <a:pt x="7602279" y="361507"/>
                </a:cubicBezTo>
                <a:cubicBezTo>
                  <a:pt x="7580997" y="340225"/>
                  <a:pt x="7555132" y="311353"/>
                  <a:pt x="7527851" y="297712"/>
                </a:cubicBezTo>
                <a:cubicBezTo>
                  <a:pt x="7507802" y="287687"/>
                  <a:pt x="7482707" y="288880"/>
                  <a:pt x="7464056" y="276446"/>
                </a:cubicBezTo>
                <a:cubicBezTo>
                  <a:pt x="7421450" y="248042"/>
                  <a:pt x="7396307" y="224953"/>
                  <a:pt x="7347098" y="212651"/>
                </a:cubicBezTo>
                <a:cubicBezTo>
                  <a:pt x="7322785" y="206573"/>
                  <a:pt x="7297479" y="205563"/>
                  <a:pt x="7272670" y="202019"/>
                </a:cubicBezTo>
                <a:cubicBezTo>
                  <a:pt x="7206138" y="157663"/>
                  <a:pt x="7259815" y="186121"/>
                  <a:pt x="7123814" y="170121"/>
                </a:cubicBezTo>
                <a:cubicBezTo>
                  <a:pt x="7102403" y="167602"/>
                  <a:pt x="7081064" y="164165"/>
                  <a:pt x="7060019" y="159488"/>
                </a:cubicBezTo>
                <a:cubicBezTo>
                  <a:pt x="7049078" y="157057"/>
                  <a:pt x="7039260" y="150094"/>
                  <a:pt x="7028121" y="148856"/>
                </a:cubicBezTo>
                <a:cubicBezTo>
                  <a:pt x="6975166" y="142972"/>
                  <a:pt x="6921796" y="141767"/>
                  <a:pt x="6868633" y="138223"/>
                </a:cubicBezTo>
                <a:lnTo>
                  <a:pt x="5699051" y="148856"/>
                </a:lnTo>
                <a:cubicBezTo>
                  <a:pt x="5684440" y="149112"/>
                  <a:pt x="5671061" y="158034"/>
                  <a:pt x="5656521" y="159488"/>
                </a:cubicBezTo>
                <a:cubicBezTo>
                  <a:pt x="5599985" y="165142"/>
                  <a:pt x="5543107" y="166577"/>
                  <a:pt x="5486400" y="170121"/>
                </a:cubicBezTo>
                <a:cubicBezTo>
                  <a:pt x="5424319" y="190813"/>
                  <a:pt x="5484275" y="172672"/>
                  <a:pt x="5390707" y="191386"/>
                </a:cubicBezTo>
                <a:cubicBezTo>
                  <a:pt x="5376378" y="194252"/>
                  <a:pt x="5362677" y="200206"/>
                  <a:pt x="5348177" y="202019"/>
                </a:cubicBezTo>
                <a:cubicBezTo>
                  <a:pt x="5277490" y="210855"/>
                  <a:pt x="5135526" y="223284"/>
                  <a:pt x="5135526" y="223284"/>
                </a:cubicBezTo>
                <a:cubicBezTo>
                  <a:pt x="5074390" y="243661"/>
                  <a:pt x="5126938" y="228259"/>
                  <a:pt x="5029200" y="244549"/>
                </a:cubicBezTo>
                <a:cubicBezTo>
                  <a:pt x="4913652" y="263807"/>
                  <a:pt x="5037708" y="254911"/>
                  <a:pt x="4837814" y="265814"/>
                </a:cubicBezTo>
                <a:lnTo>
                  <a:pt x="4391246" y="287079"/>
                </a:lnTo>
                <a:cubicBezTo>
                  <a:pt x="4141041" y="300248"/>
                  <a:pt x="4322774" y="292939"/>
                  <a:pt x="4114800" y="308344"/>
                </a:cubicBezTo>
                <a:cubicBezTo>
                  <a:pt x="4058138" y="312541"/>
                  <a:pt x="4001386" y="315433"/>
                  <a:pt x="3944679" y="318977"/>
                </a:cubicBezTo>
                <a:cubicBezTo>
                  <a:pt x="3930502" y="322521"/>
                  <a:pt x="3916526" y="326995"/>
                  <a:pt x="3902149" y="329609"/>
                </a:cubicBezTo>
                <a:cubicBezTo>
                  <a:pt x="3877492" y="334092"/>
                  <a:pt x="3852441" y="336122"/>
                  <a:pt x="3827721" y="340242"/>
                </a:cubicBezTo>
                <a:cubicBezTo>
                  <a:pt x="3809895" y="343213"/>
                  <a:pt x="3792279" y="347330"/>
                  <a:pt x="3774558" y="350874"/>
                </a:cubicBezTo>
                <a:lnTo>
                  <a:pt x="3274828" y="340242"/>
                </a:lnTo>
                <a:cubicBezTo>
                  <a:pt x="3026114" y="331811"/>
                  <a:pt x="3256704" y="335103"/>
                  <a:pt x="3051544" y="308344"/>
                </a:cubicBezTo>
                <a:cubicBezTo>
                  <a:pt x="3002217" y="301910"/>
                  <a:pt x="2952307" y="301256"/>
                  <a:pt x="2902688" y="297712"/>
                </a:cubicBezTo>
                <a:cubicBezTo>
                  <a:pt x="2778971" y="248222"/>
                  <a:pt x="2921570" y="298836"/>
                  <a:pt x="2679405" y="265814"/>
                </a:cubicBezTo>
                <a:cubicBezTo>
                  <a:pt x="2657195" y="262785"/>
                  <a:pt x="2637684" y="248445"/>
                  <a:pt x="2615609" y="244549"/>
                </a:cubicBezTo>
                <a:cubicBezTo>
                  <a:pt x="2577058" y="237746"/>
                  <a:pt x="2537519" y="238580"/>
                  <a:pt x="2498651" y="233916"/>
                </a:cubicBezTo>
                <a:cubicBezTo>
                  <a:pt x="2448886" y="227944"/>
                  <a:pt x="2399278" y="220632"/>
                  <a:pt x="2349795" y="212651"/>
                </a:cubicBezTo>
                <a:cubicBezTo>
                  <a:pt x="2082822" y="169591"/>
                  <a:pt x="2260794" y="187810"/>
                  <a:pt x="2030819" y="170121"/>
                </a:cubicBezTo>
                <a:cubicBezTo>
                  <a:pt x="1893946" y="131015"/>
                  <a:pt x="2020721" y="163121"/>
                  <a:pt x="1871330" y="138223"/>
                </a:cubicBezTo>
                <a:cubicBezTo>
                  <a:pt x="1856916" y="135821"/>
                  <a:pt x="1843065" y="130761"/>
                  <a:pt x="1828800" y="127591"/>
                </a:cubicBezTo>
                <a:cubicBezTo>
                  <a:pt x="1811158" y="123671"/>
                  <a:pt x="1793358" y="120502"/>
                  <a:pt x="1775637" y="116958"/>
                </a:cubicBezTo>
                <a:cubicBezTo>
                  <a:pt x="1754372" y="102781"/>
                  <a:pt x="1736636" y="80627"/>
                  <a:pt x="1711842" y="74428"/>
                </a:cubicBezTo>
                <a:cubicBezTo>
                  <a:pt x="1697665" y="70884"/>
                  <a:pt x="1683689" y="66409"/>
                  <a:pt x="1669312" y="63795"/>
                </a:cubicBezTo>
                <a:cubicBezTo>
                  <a:pt x="1604648" y="52038"/>
                  <a:pt x="1544056" y="48542"/>
                  <a:pt x="1477926" y="42530"/>
                </a:cubicBezTo>
                <a:cubicBezTo>
                  <a:pt x="1463749" y="35442"/>
                  <a:pt x="1450432" y="26277"/>
                  <a:pt x="1435395" y="21265"/>
                </a:cubicBezTo>
                <a:cubicBezTo>
                  <a:pt x="1407669" y="12023"/>
                  <a:pt x="1350335" y="0"/>
                  <a:pt x="1350335" y="0"/>
                </a:cubicBezTo>
                <a:cubicBezTo>
                  <a:pt x="1265274" y="7088"/>
                  <a:pt x="1179760" y="9984"/>
                  <a:pt x="1095153" y="21265"/>
                </a:cubicBezTo>
                <a:cubicBezTo>
                  <a:pt x="1072934" y="24227"/>
                  <a:pt x="1031358" y="42530"/>
                  <a:pt x="1031358" y="42530"/>
                </a:cubicBezTo>
                <a:cubicBezTo>
                  <a:pt x="1020725" y="53163"/>
                  <a:pt x="1011971" y="66087"/>
                  <a:pt x="999460" y="74428"/>
                </a:cubicBezTo>
                <a:cubicBezTo>
                  <a:pt x="990135" y="80645"/>
                  <a:pt x="977294" y="79500"/>
                  <a:pt x="967563" y="85060"/>
                </a:cubicBezTo>
                <a:cubicBezTo>
                  <a:pt x="952177" y="93852"/>
                  <a:pt x="938278" y="105185"/>
                  <a:pt x="925033" y="116958"/>
                </a:cubicBezTo>
                <a:cubicBezTo>
                  <a:pt x="906302" y="133608"/>
                  <a:pt x="885771" y="149269"/>
                  <a:pt x="871870" y="170121"/>
                </a:cubicBezTo>
                <a:cubicBezTo>
                  <a:pt x="852968" y="198475"/>
                  <a:pt x="851787" y="209107"/>
                  <a:pt x="818707" y="223284"/>
                </a:cubicBezTo>
                <a:cubicBezTo>
                  <a:pt x="805276" y="229040"/>
                  <a:pt x="790354" y="230372"/>
                  <a:pt x="776177" y="233916"/>
                </a:cubicBezTo>
                <a:cubicBezTo>
                  <a:pt x="715368" y="294725"/>
                  <a:pt x="776389" y="240428"/>
                  <a:pt x="701749" y="287079"/>
                </a:cubicBezTo>
                <a:cubicBezTo>
                  <a:pt x="608839" y="345148"/>
                  <a:pt x="714645" y="290700"/>
                  <a:pt x="606056" y="372140"/>
                </a:cubicBezTo>
                <a:cubicBezTo>
                  <a:pt x="582065" y="390133"/>
                  <a:pt x="561033" y="402775"/>
                  <a:pt x="542260" y="425302"/>
                </a:cubicBezTo>
                <a:cubicBezTo>
                  <a:pt x="530915" y="438916"/>
                  <a:pt x="519755" y="452806"/>
                  <a:pt x="510363" y="467833"/>
                </a:cubicBezTo>
                <a:cubicBezTo>
                  <a:pt x="501963" y="481274"/>
                  <a:pt x="498829" y="497852"/>
                  <a:pt x="489098" y="510363"/>
                </a:cubicBezTo>
                <a:cubicBezTo>
                  <a:pt x="473712" y="530145"/>
                  <a:pt x="449836" y="542674"/>
                  <a:pt x="435935" y="563526"/>
                </a:cubicBezTo>
                <a:cubicBezTo>
                  <a:pt x="387188" y="636646"/>
                  <a:pt x="417651" y="619240"/>
                  <a:pt x="361507" y="637953"/>
                </a:cubicBezTo>
                <a:cubicBezTo>
                  <a:pt x="354419" y="648586"/>
                  <a:pt x="349859" y="661436"/>
                  <a:pt x="340242" y="669851"/>
                </a:cubicBezTo>
                <a:cubicBezTo>
                  <a:pt x="321695" y="686079"/>
                  <a:pt x="263065" y="722715"/>
                  <a:pt x="233916" y="733646"/>
                </a:cubicBezTo>
                <a:cubicBezTo>
                  <a:pt x="220233" y="738777"/>
                  <a:pt x="205563" y="740735"/>
                  <a:pt x="191386" y="744279"/>
                </a:cubicBezTo>
                <a:cubicBezTo>
                  <a:pt x="170121" y="758456"/>
                  <a:pt x="145663" y="768737"/>
                  <a:pt x="127591" y="786809"/>
                </a:cubicBezTo>
                <a:cubicBezTo>
                  <a:pt x="87768" y="826632"/>
                  <a:pt x="109958" y="813952"/>
                  <a:pt x="63795" y="829340"/>
                </a:cubicBezTo>
                <a:cubicBezTo>
                  <a:pt x="49618" y="839972"/>
                  <a:pt x="32609" y="847624"/>
                  <a:pt x="21265" y="861237"/>
                </a:cubicBezTo>
                <a:cubicBezTo>
                  <a:pt x="14090" y="869847"/>
                  <a:pt x="14795" y="882729"/>
                  <a:pt x="10633" y="893135"/>
                </a:cubicBezTo>
                <a:cubicBezTo>
                  <a:pt x="7690" y="900493"/>
                  <a:pt x="3544" y="907312"/>
                  <a:pt x="0" y="914400"/>
                </a:cubicBezTo>
              </a:path>
            </a:pathLst>
          </a:cu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871870" y="2849526"/>
            <a:ext cx="3838353" cy="2243572"/>
          </a:xfrm>
          <a:custGeom>
            <a:avLst/>
            <a:gdLst>
              <a:gd name="connsiteX0" fmla="*/ 3838353 w 3838353"/>
              <a:gd name="connsiteY0" fmla="*/ 0 h 2243572"/>
              <a:gd name="connsiteX1" fmla="*/ 3795823 w 3838353"/>
              <a:gd name="connsiteY1" fmla="*/ 53162 h 2243572"/>
              <a:gd name="connsiteX2" fmla="*/ 3763925 w 3838353"/>
              <a:gd name="connsiteY2" fmla="*/ 63795 h 2243572"/>
              <a:gd name="connsiteX3" fmla="*/ 3721395 w 3838353"/>
              <a:gd name="connsiteY3" fmla="*/ 85060 h 2243572"/>
              <a:gd name="connsiteX4" fmla="*/ 3668232 w 3838353"/>
              <a:gd name="connsiteY4" fmla="*/ 106325 h 2243572"/>
              <a:gd name="connsiteX5" fmla="*/ 3572539 w 3838353"/>
              <a:gd name="connsiteY5" fmla="*/ 148855 h 2243572"/>
              <a:gd name="connsiteX6" fmla="*/ 3530009 w 3838353"/>
              <a:gd name="connsiteY6" fmla="*/ 159488 h 2243572"/>
              <a:gd name="connsiteX7" fmla="*/ 3402418 w 3838353"/>
              <a:gd name="connsiteY7" fmla="*/ 244548 h 2243572"/>
              <a:gd name="connsiteX8" fmla="*/ 3317358 w 3838353"/>
              <a:gd name="connsiteY8" fmla="*/ 287079 h 2243572"/>
              <a:gd name="connsiteX9" fmla="*/ 3242930 w 3838353"/>
              <a:gd name="connsiteY9" fmla="*/ 318976 h 2243572"/>
              <a:gd name="connsiteX10" fmla="*/ 3200400 w 3838353"/>
              <a:gd name="connsiteY10" fmla="*/ 340241 h 2243572"/>
              <a:gd name="connsiteX11" fmla="*/ 3168502 w 3838353"/>
              <a:gd name="connsiteY11" fmla="*/ 350874 h 2243572"/>
              <a:gd name="connsiteX12" fmla="*/ 3136604 w 3838353"/>
              <a:gd name="connsiteY12" fmla="*/ 393404 h 2243572"/>
              <a:gd name="connsiteX13" fmla="*/ 3094074 w 3838353"/>
              <a:gd name="connsiteY13" fmla="*/ 414669 h 2243572"/>
              <a:gd name="connsiteX14" fmla="*/ 3040911 w 3838353"/>
              <a:gd name="connsiteY14" fmla="*/ 446567 h 2243572"/>
              <a:gd name="connsiteX15" fmla="*/ 2998381 w 3838353"/>
              <a:gd name="connsiteY15" fmla="*/ 457200 h 2243572"/>
              <a:gd name="connsiteX16" fmla="*/ 2934586 w 3838353"/>
              <a:gd name="connsiteY16" fmla="*/ 489097 h 2243572"/>
              <a:gd name="connsiteX17" fmla="*/ 2892056 w 3838353"/>
              <a:gd name="connsiteY17" fmla="*/ 552893 h 2243572"/>
              <a:gd name="connsiteX18" fmla="*/ 2838893 w 3838353"/>
              <a:gd name="connsiteY18" fmla="*/ 606055 h 2243572"/>
              <a:gd name="connsiteX19" fmla="*/ 2817628 w 3838353"/>
              <a:gd name="connsiteY19" fmla="*/ 627321 h 2243572"/>
              <a:gd name="connsiteX20" fmla="*/ 2796363 w 3838353"/>
              <a:gd name="connsiteY20" fmla="*/ 669851 h 2243572"/>
              <a:gd name="connsiteX21" fmla="*/ 2743200 w 3838353"/>
              <a:gd name="connsiteY21" fmla="*/ 723014 h 2243572"/>
              <a:gd name="connsiteX22" fmla="*/ 2711302 w 3838353"/>
              <a:gd name="connsiteY22" fmla="*/ 765544 h 2243572"/>
              <a:gd name="connsiteX23" fmla="*/ 2700670 w 3838353"/>
              <a:gd name="connsiteY23" fmla="*/ 797441 h 2243572"/>
              <a:gd name="connsiteX24" fmla="*/ 2636874 w 3838353"/>
              <a:gd name="connsiteY24" fmla="*/ 871869 h 2243572"/>
              <a:gd name="connsiteX25" fmla="*/ 2615609 w 3838353"/>
              <a:gd name="connsiteY25" fmla="*/ 903767 h 2243572"/>
              <a:gd name="connsiteX26" fmla="*/ 2583711 w 3838353"/>
              <a:gd name="connsiteY26" fmla="*/ 946297 h 2243572"/>
              <a:gd name="connsiteX27" fmla="*/ 2519916 w 3838353"/>
              <a:gd name="connsiteY27" fmla="*/ 1041990 h 2243572"/>
              <a:gd name="connsiteX28" fmla="*/ 2498651 w 3838353"/>
              <a:gd name="connsiteY28" fmla="*/ 1073888 h 2243572"/>
              <a:gd name="connsiteX29" fmla="*/ 2466753 w 3838353"/>
              <a:gd name="connsiteY29" fmla="*/ 1116418 h 2243572"/>
              <a:gd name="connsiteX30" fmla="*/ 2413590 w 3838353"/>
              <a:gd name="connsiteY30" fmla="*/ 1180214 h 2243572"/>
              <a:gd name="connsiteX31" fmla="*/ 2371060 w 3838353"/>
              <a:gd name="connsiteY31" fmla="*/ 1244009 h 2243572"/>
              <a:gd name="connsiteX32" fmla="*/ 2286000 w 3838353"/>
              <a:gd name="connsiteY32" fmla="*/ 1414130 h 2243572"/>
              <a:gd name="connsiteX33" fmla="*/ 2264735 w 3838353"/>
              <a:gd name="connsiteY33" fmla="*/ 1446027 h 2243572"/>
              <a:gd name="connsiteX34" fmla="*/ 2232837 w 3838353"/>
              <a:gd name="connsiteY34" fmla="*/ 1477925 h 2243572"/>
              <a:gd name="connsiteX35" fmla="*/ 2222204 w 3838353"/>
              <a:gd name="connsiteY35" fmla="*/ 1531088 h 2243572"/>
              <a:gd name="connsiteX36" fmla="*/ 2126511 w 3838353"/>
              <a:gd name="connsiteY36" fmla="*/ 1637414 h 2243572"/>
              <a:gd name="connsiteX37" fmla="*/ 2105246 w 3838353"/>
              <a:gd name="connsiteY37" fmla="*/ 1679944 h 2243572"/>
              <a:gd name="connsiteX38" fmla="*/ 2062716 w 3838353"/>
              <a:gd name="connsiteY38" fmla="*/ 1733107 h 2243572"/>
              <a:gd name="connsiteX39" fmla="*/ 1998921 w 3838353"/>
              <a:gd name="connsiteY39" fmla="*/ 1807534 h 2243572"/>
              <a:gd name="connsiteX40" fmla="*/ 1924493 w 3838353"/>
              <a:gd name="connsiteY40" fmla="*/ 1892595 h 2243572"/>
              <a:gd name="connsiteX41" fmla="*/ 1871330 w 3838353"/>
              <a:gd name="connsiteY41" fmla="*/ 1935125 h 2243572"/>
              <a:gd name="connsiteX42" fmla="*/ 1839432 w 3838353"/>
              <a:gd name="connsiteY42" fmla="*/ 1956390 h 2243572"/>
              <a:gd name="connsiteX43" fmla="*/ 1754372 w 3838353"/>
              <a:gd name="connsiteY43" fmla="*/ 2030818 h 2243572"/>
              <a:gd name="connsiteX44" fmla="*/ 1690577 w 3838353"/>
              <a:gd name="connsiteY44" fmla="*/ 2062716 h 2243572"/>
              <a:gd name="connsiteX45" fmla="*/ 1669311 w 3838353"/>
              <a:gd name="connsiteY45" fmla="*/ 2083981 h 2243572"/>
              <a:gd name="connsiteX46" fmla="*/ 1573618 w 3838353"/>
              <a:gd name="connsiteY46" fmla="*/ 2105246 h 2243572"/>
              <a:gd name="connsiteX47" fmla="*/ 1371600 w 3838353"/>
              <a:gd name="connsiteY47" fmla="*/ 2137144 h 2243572"/>
              <a:gd name="connsiteX48" fmla="*/ 1233377 w 3838353"/>
              <a:gd name="connsiteY48" fmla="*/ 2169041 h 2243572"/>
              <a:gd name="connsiteX49" fmla="*/ 1105786 w 3838353"/>
              <a:gd name="connsiteY49" fmla="*/ 2190307 h 2243572"/>
              <a:gd name="connsiteX50" fmla="*/ 978195 w 3838353"/>
              <a:gd name="connsiteY50" fmla="*/ 2200939 h 2243572"/>
              <a:gd name="connsiteX51" fmla="*/ 893135 w 3838353"/>
              <a:gd name="connsiteY51" fmla="*/ 2211572 h 2243572"/>
              <a:gd name="connsiteX52" fmla="*/ 723014 w 3838353"/>
              <a:gd name="connsiteY52" fmla="*/ 2232837 h 2243572"/>
              <a:gd name="connsiteX53" fmla="*/ 691116 w 3838353"/>
              <a:gd name="connsiteY53" fmla="*/ 2243469 h 2243572"/>
              <a:gd name="connsiteX54" fmla="*/ 393404 w 3838353"/>
              <a:gd name="connsiteY54" fmla="*/ 2222204 h 2243572"/>
              <a:gd name="connsiteX55" fmla="*/ 287079 w 3838353"/>
              <a:gd name="connsiteY55" fmla="*/ 2126511 h 2243572"/>
              <a:gd name="connsiteX56" fmla="*/ 212651 w 3838353"/>
              <a:gd name="connsiteY56" fmla="*/ 2073348 h 2243572"/>
              <a:gd name="connsiteX57" fmla="*/ 180753 w 3838353"/>
              <a:gd name="connsiteY57" fmla="*/ 2009553 h 2243572"/>
              <a:gd name="connsiteX58" fmla="*/ 138223 w 3838353"/>
              <a:gd name="connsiteY58" fmla="*/ 1924493 h 2243572"/>
              <a:gd name="connsiteX59" fmla="*/ 116958 w 3838353"/>
              <a:gd name="connsiteY59" fmla="*/ 1871330 h 2243572"/>
              <a:gd name="connsiteX60" fmla="*/ 106325 w 3838353"/>
              <a:gd name="connsiteY60" fmla="*/ 1828800 h 2243572"/>
              <a:gd name="connsiteX61" fmla="*/ 85060 w 3838353"/>
              <a:gd name="connsiteY61" fmla="*/ 1807534 h 2243572"/>
              <a:gd name="connsiteX62" fmla="*/ 53163 w 3838353"/>
              <a:gd name="connsiteY62" fmla="*/ 1669311 h 2243572"/>
              <a:gd name="connsiteX63" fmla="*/ 42530 w 3838353"/>
              <a:gd name="connsiteY63" fmla="*/ 1637414 h 2243572"/>
              <a:gd name="connsiteX64" fmla="*/ 31897 w 3838353"/>
              <a:gd name="connsiteY64" fmla="*/ 1573618 h 2243572"/>
              <a:gd name="connsiteX65" fmla="*/ 10632 w 3838353"/>
              <a:gd name="connsiteY65" fmla="*/ 1499190 h 2243572"/>
              <a:gd name="connsiteX66" fmla="*/ 0 w 3838353"/>
              <a:gd name="connsiteY66" fmla="*/ 1477925 h 224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838353" h="2243572">
                <a:moveTo>
                  <a:pt x="3838353" y="0"/>
                </a:moveTo>
                <a:cubicBezTo>
                  <a:pt x="3824176" y="17721"/>
                  <a:pt x="3813053" y="38393"/>
                  <a:pt x="3795823" y="53162"/>
                </a:cubicBezTo>
                <a:cubicBezTo>
                  <a:pt x="3787313" y="60456"/>
                  <a:pt x="3774227" y="59380"/>
                  <a:pt x="3763925" y="63795"/>
                </a:cubicBezTo>
                <a:cubicBezTo>
                  <a:pt x="3749357" y="70039"/>
                  <a:pt x="3735879" y="78623"/>
                  <a:pt x="3721395" y="85060"/>
                </a:cubicBezTo>
                <a:cubicBezTo>
                  <a:pt x="3703954" y="92812"/>
                  <a:pt x="3685673" y="98573"/>
                  <a:pt x="3668232" y="106325"/>
                </a:cubicBezTo>
                <a:cubicBezTo>
                  <a:pt x="3612648" y="131029"/>
                  <a:pt x="3635581" y="127841"/>
                  <a:pt x="3572539" y="148855"/>
                </a:cubicBezTo>
                <a:cubicBezTo>
                  <a:pt x="3558676" y="153476"/>
                  <a:pt x="3544186" y="155944"/>
                  <a:pt x="3530009" y="159488"/>
                </a:cubicBezTo>
                <a:cubicBezTo>
                  <a:pt x="3530004" y="159492"/>
                  <a:pt x="3402423" y="244545"/>
                  <a:pt x="3402418" y="244548"/>
                </a:cubicBezTo>
                <a:cubicBezTo>
                  <a:pt x="3374065" y="258725"/>
                  <a:pt x="3343734" y="269495"/>
                  <a:pt x="3317358" y="287079"/>
                </a:cubicBezTo>
                <a:cubicBezTo>
                  <a:pt x="3273301" y="316450"/>
                  <a:pt x="3297857" y="305245"/>
                  <a:pt x="3242930" y="318976"/>
                </a:cubicBezTo>
                <a:cubicBezTo>
                  <a:pt x="3228753" y="326064"/>
                  <a:pt x="3214968" y="333997"/>
                  <a:pt x="3200400" y="340241"/>
                </a:cubicBezTo>
                <a:cubicBezTo>
                  <a:pt x="3190098" y="344656"/>
                  <a:pt x="3177112" y="343699"/>
                  <a:pt x="3168502" y="350874"/>
                </a:cubicBezTo>
                <a:cubicBezTo>
                  <a:pt x="3154888" y="362219"/>
                  <a:pt x="3150059" y="381871"/>
                  <a:pt x="3136604" y="393404"/>
                </a:cubicBezTo>
                <a:cubicBezTo>
                  <a:pt x="3124570" y="403719"/>
                  <a:pt x="3107929" y="406972"/>
                  <a:pt x="3094074" y="414669"/>
                </a:cubicBezTo>
                <a:cubicBezTo>
                  <a:pt x="3076009" y="424705"/>
                  <a:pt x="3059796" y="438174"/>
                  <a:pt x="3040911" y="446567"/>
                </a:cubicBezTo>
                <a:cubicBezTo>
                  <a:pt x="3027557" y="452502"/>
                  <a:pt x="3011949" y="451773"/>
                  <a:pt x="2998381" y="457200"/>
                </a:cubicBezTo>
                <a:cubicBezTo>
                  <a:pt x="2976307" y="466030"/>
                  <a:pt x="2955851" y="478465"/>
                  <a:pt x="2934586" y="489097"/>
                </a:cubicBezTo>
                <a:cubicBezTo>
                  <a:pt x="2920409" y="510362"/>
                  <a:pt x="2910128" y="534821"/>
                  <a:pt x="2892056" y="552893"/>
                </a:cubicBezTo>
                <a:lnTo>
                  <a:pt x="2838893" y="606055"/>
                </a:lnTo>
                <a:cubicBezTo>
                  <a:pt x="2831804" y="613144"/>
                  <a:pt x="2822111" y="618355"/>
                  <a:pt x="2817628" y="627321"/>
                </a:cubicBezTo>
                <a:cubicBezTo>
                  <a:pt x="2810540" y="641498"/>
                  <a:pt x="2806094" y="657340"/>
                  <a:pt x="2796363" y="669851"/>
                </a:cubicBezTo>
                <a:cubicBezTo>
                  <a:pt x="2780977" y="689633"/>
                  <a:pt x="2758237" y="702965"/>
                  <a:pt x="2743200" y="723014"/>
                </a:cubicBezTo>
                <a:lnTo>
                  <a:pt x="2711302" y="765544"/>
                </a:lnTo>
                <a:cubicBezTo>
                  <a:pt x="2707758" y="776176"/>
                  <a:pt x="2705682" y="787417"/>
                  <a:pt x="2700670" y="797441"/>
                </a:cubicBezTo>
                <a:cubicBezTo>
                  <a:pt x="2681142" y="836496"/>
                  <a:pt x="2668265" y="835246"/>
                  <a:pt x="2636874" y="871869"/>
                </a:cubicBezTo>
                <a:cubicBezTo>
                  <a:pt x="2628558" y="881571"/>
                  <a:pt x="2623037" y="893368"/>
                  <a:pt x="2615609" y="903767"/>
                </a:cubicBezTo>
                <a:cubicBezTo>
                  <a:pt x="2605309" y="918187"/>
                  <a:pt x="2593873" y="931779"/>
                  <a:pt x="2583711" y="946297"/>
                </a:cubicBezTo>
                <a:cubicBezTo>
                  <a:pt x="2561727" y="977703"/>
                  <a:pt x="2541181" y="1010092"/>
                  <a:pt x="2519916" y="1041990"/>
                </a:cubicBezTo>
                <a:cubicBezTo>
                  <a:pt x="2512828" y="1052623"/>
                  <a:pt x="2506318" y="1063665"/>
                  <a:pt x="2498651" y="1073888"/>
                </a:cubicBezTo>
                <a:cubicBezTo>
                  <a:pt x="2488018" y="1088065"/>
                  <a:pt x="2478286" y="1102963"/>
                  <a:pt x="2466753" y="1116418"/>
                </a:cubicBezTo>
                <a:cubicBezTo>
                  <a:pt x="2405353" y="1188052"/>
                  <a:pt x="2460591" y="1109715"/>
                  <a:pt x="2413590" y="1180214"/>
                </a:cubicBezTo>
                <a:cubicBezTo>
                  <a:pt x="2381243" y="1277257"/>
                  <a:pt x="2433637" y="1135921"/>
                  <a:pt x="2371060" y="1244009"/>
                </a:cubicBezTo>
                <a:cubicBezTo>
                  <a:pt x="2339294" y="1298877"/>
                  <a:pt x="2321169" y="1361378"/>
                  <a:pt x="2286000" y="1414130"/>
                </a:cubicBezTo>
                <a:cubicBezTo>
                  <a:pt x="2278912" y="1424762"/>
                  <a:pt x="2272916" y="1436210"/>
                  <a:pt x="2264735" y="1446027"/>
                </a:cubicBezTo>
                <a:cubicBezTo>
                  <a:pt x="2255109" y="1457579"/>
                  <a:pt x="2243470" y="1467292"/>
                  <a:pt x="2232837" y="1477925"/>
                </a:cubicBezTo>
                <a:cubicBezTo>
                  <a:pt x="2229293" y="1495646"/>
                  <a:pt x="2230286" y="1514924"/>
                  <a:pt x="2222204" y="1531088"/>
                </a:cubicBezTo>
                <a:cubicBezTo>
                  <a:pt x="2200044" y="1575409"/>
                  <a:pt x="2155938" y="1599580"/>
                  <a:pt x="2126511" y="1637414"/>
                </a:cubicBezTo>
                <a:cubicBezTo>
                  <a:pt x="2116780" y="1649925"/>
                  <a:pt x="2114038" y="1666756"/>
                  <a:pt x="2105246" y="1679944"/>
                </a:cubicBezTo>
                <a:cubicBezTo>
                  <a:pt x="2092658" y="1698826"/>
                  <a:pt x="2076332" y="1714952"/>
                  <a:pt x="2062716" y="1733107"/>
                </a:cubicBezTo>
                <a:cubicBezTo>
                  <a:pt x="1984707" y="1837119"/>
                  <a:pt x="2122066" y="1668997"/>
                  <a:pt x="1998921" y="1807534"/>
                </a:cubicBezTo>
                <a:cubicBezTo>
                  <a:pt x="1957224" y="1854443"/>
                  <a:pt x="1965660" y="1856573"/>
                  <a:pt x="1924493" y="1892595"/>
                </a:cubicBezTo>
                <a:cubicBezTo>
                  <a:pt x="1907414" y="1907539"/>
                  <a:pt x="1889485" y="1921509"/>
                  <a:pt x="1871330" y="1935125"/>
                </a:cubicBezTo>
                <a:cubicBezTo>
                  <a:pt x="1861107" y="1942792"/>
                  <a:pt x="1849249" y="1948209"/>
                  <a:pt x="1839432" y="1956390"/>
                </a:cubicBezTo>
                <a:cubicBezTo>
                  <a:pt x="1786640" y="2000384"/>
                  <a:pt x="1826594" y="1984859"/>
                  <a:pt x="1754372" y="2030818"/>
                </a:cubicBezTo>
                <a:cubicBezTo>
                  <a:pt x="1734314" y="2043582"/>
                  <a:pt x="1710738" y="2050115"/>
                  <a:pt x="1690577" y="2062716"/>
                </a:cubicBezTo>
                <a:cubicBezTo>
                  <a:pt x="1682076" y="2068029"/>
                  <a:pt x="1677907" y="2078823"/>
                  <a:pt x="1669311" y="2083981"/>
                </a:cubicBezTo>
                <a:cubicBezTo>
                  <a:pt x="1648346" y="2096560"/>
                  <a:pt x="1588098" y="2102143"/>
                  <a:pt x="1573618" y="2105246"/>
                </a:cubicBezTo>
                <a:cubicBezTo>
                  <a:pt x="1374935" y="2147820"/>
                  <a:pt x="1618987" y="2108040"/>
                  <a:pt x="1371600" y="2137144"/>
                </a:cubicBezTo>
                <a:cubicBezTo>
                  <a:pt x="1265086" y="2149675"/>
                  <a:pt x="1349198" y="2144657"/>
                  <a:pt x="1233377" y="2169041"/>
                </a:cubicBezTo>
                <a:cubicBezTo>
                  <a:pt x="1191185" y="2177924"/>
                  <a:pt x="1148570" y="2184959"/>
                  <a:pt x="1105786" y="2190307"/>
                </a:cubicBezTo>
                <a:cubicBezTo>
                  <a:pt x="1063438" y="2195601"/>
                  <a:pt x="1020661" y="2196692"/>
                  <a:pt x="978195" y="2200939"/>
                </a:cubicBezTo>
                <a:cubicBezTo>
                  <a:pt x="949763" y="2203782"/>
                  <a:pt x="921513" y="2208233"/>
                  <a:pt x="893135" y="2211572"/>
                </a:cubicBezTo>
                <a:cubicBezTo>
                  <a:pt x="741248" y="2229441"/>
                  <a:pt x="853643" y="2214175"/>
                  <a:pt x="723014" y="2232837"/>
                </a:cubicBezTo>
                <a:cubicBezTo>
                  <a:pt x="712381" y="2236381"/>
                  <a:pt x="702324" y="2243469"/>
                  <a:pt x="691116" y="2243469"/>
                </a:cubicBezTo>
                <a:cubicBezTo>
                  <a:pt x="485595" y="2243469"/>
                  <a:pt x="513933" y="2246311"/>
                  <a:pt x="393404" y="2222204"/>
                </a:cubicBezTo>
                <a:cubicBezTo>
                  <a:pt x="335302" y="2135053"/>
                  <a:pt x="430003" y="2269435"/>
                  <a:pt x="287079" y="2126511"/>
                </a:cubicBezTo>
                <a:cubicBezTo>
                  <a:pt x="236624" y="2076056"/>
                  <a:pt x="263569" y="2090321"/>
                  <a:pt x="212651" y="2073348"/>
                </a:cubicBezTo>
                <a:cubicBezTo>
                  <a:pt x="166051" y="2003449"/>
                  <a:pt x="212195" y="2078726"/>
                  <a:pt x="180753" y="2009553"/>
                </a:cubicBezTo>
                <a:cubicBezTo>
                  <a:pt x="167635" y="1980694"/>
                  <a:pt x="149996" y="1953926"/>
                  <a:pt x="138223" y="1924493"/>
                </a:cubicBezTo>
                <a:cubicBezTo>
                  <a:pt x="131135" y="1906772"/>
                  <a:pt x="122994" y="1889437"/>
                  <a:pt x="116958" y="1871330"/>
                </a:cubicBezTo>
                <a:cubicBezTo>
                  <a:pt x="112337" y="1857467"/>
                  <a:pt x="112860" y="1841870"/>
                  <a:pt x="106325" y="1828800"/>
                </a:cubicBezTo>
                <a:cubicBezTo>
                  <a:pt x="101842" y="1819834"/>
                  <a:pt x="92148" y="1814623"/>
                  <a:pt x="85060" y="1807534"/>
                </a:cubicBezTo>
                <a:cubicBezTo>
                  <a:pt x="71259" y="1710921"/>
                  <a:pt x="82352" y="1756878"/>
                  <a:pt x="53163" y="1669311"/>
                </a:cubicBezTo>
                <a:lnTo>
                  <a:pt x="42530" y="1637414"/>
                </a:lnTo>
                <a:cubicBezTo>
                  <a:pt x="38986" y="1616149"/>
                  <a:pt x="36125" y="1594758"/>
                  <a:pt x="31897" y="1573618"/>
                </a:cubicBezTo>
                <a:cubicBezTo>
                  <a:pt x="27863" y="1553447"/>
                  <a:pt x="18741" y="1519463"/>
                  <a:pt x="10632" y="1499190"/>
                </a:cubicBezTo>
                <a:cubicBezTo>
                  <a:pt x="7689" y="1491832"/>
                  <a:pt x="3544" y="1485013"/>
                  <a:pt x="0" y="1477925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Physical disks are connected to the back-end storage controller and </a:t>
            </a:r>
            <a:r>
              <a:rPr lang="en-US" sz="3200" dirty="0" smtClean="0"/>
              <a:t>provide persistent </a:t>
            </a:r>
            <a:r>
              <a:rPr lang="en-US" sz="3200" dirty="0"/>
              <a:t>data storage. </a:t>
            </a:r>
            <a:endParaRPr lang="en-US" sz="3200" dirty="0" smtClean="0"/>
          </a:p>
          <a:p>
            <a:r>
              <a:rPr lang="en-US" sz="3200" dirty="0" smtClean="0"/>
              <a:t>Modern </a:t>
            </a:r>
            <a:r>
              <a:rPr lang="en-US" sz="3200" dirty="0"/>
              <a:t>intelligent storage systems provide </a:t>
            </a:r>
            <a:r>
              <a:rPr lang="en-US" sz="3200" dirty="0" smtClean="0"/>
              <a:t>support to </a:t>
            </a:r>
            <a:r>
              <a:rPr lang="en-US" sz="3200" dirty="0"/>
              <a:t>a variety of disk drives with different speeds and types, such as FC, </a:t>
            </a:r>
            <a:r>
              <a:rPr lang="en-US" sz="3200" dirty="0" err="1"/>
              <a:t>SATA</a:t>
            </a:r>
            <a:r>
              <a:rPr lang="en-US" sz="3200" dirty="0" smtClean="0"/>
              <a:t>, SAS</a:t>
            </a:r>
            <a:r>
              <a:rPr lang="en-US" sz="3200" dirty="0"/>
              <a:t>, and </a:t>
            </a:r>
            <a:r>
              <a:rPr lang="en-US" sz="3200" dirty="0" smtClean="0"/>
              <a:t>flash </a:t>
            </a:r>
            <a:r>
              <a:rPr lang="en-US" sz="3200" dirty="0"/>
              <a:t>drives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High Tower Text" panose="02040502050506030303" pitchFamily="18" charset="0"/>
              </a:rPr>
              <a:t>Introduction</a:t>
            </a:r>
            <a:endParaRPr lang="en-US" sz="4800" dirty="0">
              <a:latin typeface="High Tower Text" panose="0204050205050603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199535"/>
            <a:ext cx="6154125" cy="5053781"/>
          </a:xfrm>
        </p:spPr>
        <p:txBody>
          <a:bodyPr>
            <a:noAutofit/>
          </a:bodyPr>
          <a:lstStyle/>
          <a:p>
            <a:r>
              <a:rPr lang="en-US" dirty="0" smtClean="0"/>
              <a:t>Redundant Array of Independent Disks</a:t>
            </a:r>
          </a:p>
          <a:p>
            <a:r>
              <a:rPr lang="en-US" dirty="0" smtClean="0"/>
              <a:t>RAID - </a:t>
            </a:r>
            <a:r>
              <a:rPr lang="en-US" dirty="0"/>
              <a:t>virtual disk technology that combines multiple physical drives into one unit</a:t>
            </a:r>
            <a:r>
              <a:rPr lang="en-US" dirty="0" smtClean="0"/>
              <a:t>.</a:t>
            </a:r>
          </a:p>
          <a:p>
            <a:r>
              <a:rPr lang="en-US" dirty="0"/>
              <a:t>Today’s data centers house hundreds of disk drives in their storage infrastructure</a:t>
            </a:r>
            <a:r>
              <a:rPr lang="en-US" dirty="0" smtClean="0"/>
              <a:t>.</a:t>
            </a:r>
          </a:p>
          <a:p>
            <a:r>
              <a:rPr lang="en-US" dirty="0"/>
              <a:t>The two methods of RAID implementation are hardware and software</a:t>
            </a:r>
            <a:endParaRPr lang="en-US" sz="3000" dirty="0" smtClean="0"/>
          </a:p>
          <a:p>
            <a:endParaRPr lang="en-US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09"/>
          <a:stretch/>
        </p:blipFill>
        <p:spPr>
          <a:xfrm>
            <a:off x="7808090" y="1199536"/>
            <a:ext cx="3978521" cy="3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2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</a:t>
            </a:r>
            <a:r>
              <a:rPr lang="en-US" dirty="0" smtClean="0"/>
              <a:t>Provisioning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i="1" dirty="0"/>
              <a:t>Storage provisioning </a:t>
            </a:r>
            <a:r>
              <a:rPr lang="en-US" sz="3200" dirty="0"/>
              <a:t>is the process of assigning storage resources to hosts </a:t>
            </a:r>
            <a:r>
              <a:rPr lang="en-US" sz="3200" dirty="0" smtClean="0"/>
              <a:t>based on </a:t>
            </a:r>
            <a:r>
              <a:rPr lang="en-US" sz="3200" dirty="0"/>
              <a:t>capacity, availability, and performance requirements of applications </a:t>
            </a:r>
            <a:r>
              <a:rPr lang="en-US" sz="3200" dirty="0" smtClean="0"/>
              <a:t>running on </a:t>
            </a:r>
            <a:r>
              <a:rPr lang="en-US" sz="3200" dirty="0"/>
              <a:t>the hosts. </a:t>
            </a:r>
            <a:endParaRPr lang="en-US" sz="3200" dirty="0" smtClean="0"/>
          </a:p>
          <a:p>
            <a:r>
              <a:rPr lang="en-US" sz="3200" dirty="0" smtClean="0"/>
              <a:t>Storage </a:t>
            </a:r>
            <a:r>
              <a:rPr lang="en-US" sz="3200" dirty="0"/>
              <a:t>provisioning can be performed in two ways: </a:t>
            </a:r>
            <a:r>
              <a:rPr lang="en-US" sz="3200" b="1" dirty="0" smtClean="0">
                <a:solidFill>
                  <a:srgbClr val="0070C0"/>
                </a:solidFill>
              </a:rPr>
              <a:t>traditional and virtual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endParaRPr lang="en-US" sz="3200" dirty="0" smtClean="0"/>
          </a:p>
          <a:p>
            <a:pPr marL="0" indent="0">
              <a:buNone/>
            </a:pPr>
            <a:r>
              <a:rPr lang="en-US" sz="4000" i="1" dirty="0" smtClean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*</a:t>
            </a:r>
            <a:r>
              <a:rPr lang="en-US" sz="4000" i="1" dirty="0" smtClean="0">
                <a:solidFill>
                  <a:srgbClr val="00B05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urgette" panose="02000603070400060004" pitchFamily="2" charset="0"/>
              </a:rPr>
              <a:t>Topics beyond the syllabus</a:t>
            </a:r>
            <a:endParaRPr lang="en-US" sz="3200" i="1" dirty="0">
              <a:solidFill>
                <a:srgbClr val="00B05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Courgette" panose="02000603070400060004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Storage Provisioning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199535"/>
            <a:ext cx="9439585" cy="5053781"/>
          </a:xfrm>
        </p:spPr>
        <p:txBody>
          <a:bodyPr/>
          <a:lstStyle/>
          <a:p>
            <a:r>
              <a:rPr lang="en-US" dirty="0" smtClean="0"/>
              <a:t>Physical </a:t>
            </a:r>
            <a:r>
              <a:rPr lang="en-US" dirty="0"/>
              <a:t>disks are logically grouped </a:t>
            </a:r>
            <a:r>
              <a:rPr lang="en-US" dirty="0" smtClean="0"/>
              <a:t>together and </a:t>
            </a:r>
            <a:r>
              <a:rPr lang="en-US" dirty="0"/>
              <a:t>a required RAID level is applied to form a set, called a RAID set. </a:t>
            </a:r>
            <a:endParaRPr lang="en-US" dirty="0" smtClean="0"/>
          </a:p>
          <a:p>
            <a:r>
              <a:rPr lang="en-US" dirty="0" smtClean="0"/>
              <a:t>The number of </a:t>
            </a:r>
            <a:r>
              <a:rPr lang="en-US" dirty="0"/>
              <a:t>drives in the RAID set and the RAID level determine the availability, capacity</a:t>
            </a:r>
            <a:r>
              <a:rPr lang="en-US" dirty="0" smtClean="0"/>
              <a:t>, and </a:t>
            </a:r>
            <a:r>
              <a:rPr lang="en-US" dirty="0"/>
              <a:t>performance of the RAID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we group different capacity disks? </a:t>
            </a:r>
            <a:r>
              <a:rPr lang="en-US" dirty="0"/>
              <a:t>E</a:t>
            </a:r>
            <a:r>
              <a:rPr lang="en-US" dirty="0" smtClean="0"/>
              <a:t>MC</a:t>
            </a:r>
            <a:r>
              <a:rPr lang="en-US" baseline="30000" dirty="0" smtClean="0"/>
              <a:t>2</a:t>
            </a:r>
            <a:r>
              <a:rPr lang="en-US" dirty="0" smtClean="0"/>
              <a:t> Storage integrator tool.</a:t>
            </a:r>
          </a:p>
          <a:p>
            <a:r>
              <a:rPr lang="en-US" dirty="0" smtClean="0"/>
              <a:t>Partitioning the </a:t>
            </a:r>
            <a:r>
              <a:rPr lang="en-US" dirty="0"/>
              <a:t>available capacity into smaller </a:t>
            </a:r>
            <a:r>
              <a:rPr lang="en-US" dirty="0" smtClean="0"/>
              <a:t>units – Logical Units</a:t>
            </a:r>
          </a:p>
          <a:p>
            <a:r>
              <a:rPr lang="en-US" dirty="0"/>
              <a:t>Each logical unit created from the RAID set is assigned a unique </a:t>
            </a:r>
            <a:r>
              <a:rPr lang="en-US" dirty="0" smtClean="0"/>
              <a:t>ID – </a:t>
            </a:r>
            <a:r>
              <a:rPr lang="en-US" dirty="0" err="1" smtClean="0"/>
              <a:t>LUN</a:t>
            </a:r>
            <a:r>
              <a:rPr lang="en-US" dirty="0" smtClean="0"/>
              <a:t> (Logical Unit Number)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 </a:t>
            </a:r>
            <a:r>
              <a:rPr lang="en-US" dirty="0" err="1" smtClean="0"/>
              <a:t>LUN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42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81" y="1285526"/>
            <a:ext cx="7867125" cy="4530484"/>
          </a:xfrm>
        </p:spPr>
      </p:pic>
    </p:spTree>
    <p:extLst>
      <p:ext uri="{BB962C8B-B14F-4D97-AF65-F5344CB8AC3E}">
        <p14:creationId xmlns:p14="http://schemas.microsoft.com/office/powerpoint/2010/main" val="31354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21" y="3150294"/>
            <a:ext cx="6183323" cy="3024401"/>
          </a:xfrm>
          <a:prstGeom prst="rect">
            <a:avLst/>
          </a:prstGeom>
          <a:ln w="6350">
            <a:solidFill>
              <a:srgbClr val="7030A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568" y="79145"/>
            <a:ext cx="7554379" cy="2953162"/>
          </a:xfrm>
          <a:prstGeom prst="rect">
            <a:avLst/>
          </a:prstGeom>
          <a:ln w="63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112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MetaLUN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121" y="1199535"/>
            <a:ext cx="4771631" cy="5053781"/>
          </a:xfrm>
        </p:spPr>
        <p:txBody>
          <a:bodyPr>
            <a:normAutofit/>
          </a:bodyPr>
          <a:lstStyle/>
          <a:p>
            <a:r>
              <a:rPr lang="en-US" sz="2800" i="1" dirty="0" err="1"/>
              <a:t>MetaLUN</a:t>
            </a:r>
            <a:r>
              <a:rPr lang="en-US" sz="2800" i="1" dirty="0"/>
              <a:t> </a:t>
            </a:r>
            <a:r>
              <a:rPr lang="en-US" sz="2800" dirty="0"/>
              <a:t>is a method to expand </a:t>
            </a:r>
            <a:r>
              <a:rPr lang="en-US" sz="2800" dirty="0" err="1"/>
              <a:t>LUNs</a:t>
            </a:r>
            <a:r>
              <a:rPr lang="en-US" sz="2800" dirty="0"/>
              <a:t> that require additional capacity </a:t>
            </a:r>
            <a:r>
              <a:rPr lang="en-US" sz="2800" dirty="0" smtClean="0"/>
              <a:t>or performance.</a:t>
            </a:r>
          </a:p>
          <a:p>
            <a:r>
              <a:rPr lang="en-US" sz="2800" dirty="0" err="1" smtClean="0"/>
              <a:t>MetaLUNs</a:t>
            </a:r>
            <a:r>
              <a:rPr lang="en-US" sz="2800" dirty="0" smtClean="0"/>
              <a:t> can </a:t>
            </a:r>
            <a:r>
              <a:rPr lang="en-US" sz="2800" dirty="0"/>
              <a:t>be either </a:t>
            </a:r>
            <a:r>
              <a:rPr lang="en-US" sz="2800" i="1" dirty="0"/>
              <a:t>concatenated </a:t>
            </a:r>
            <a:r>
              <a:rPr lang="en-US" sz="2800" dirty="0"/>
              <a:t>or </a:t>
            </a:r>
            <a:r>
              <a:rPr lang="en-US" sz="2800" i="1" dirty="0"/>
              <a:t>striped</a:t>
            </a:r>
            <a:r>
              <a:rPr lang="en-US" sz="28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8" y="1199535"/>
            <a:ext cx="6305874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Striped </a:t>
            </a:r>
            <a:r>
              <a:rPr lang="en-US" dirty="0" err="1" smtClean="0"/>
              <a:t>metaLUN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45</a:t>
            </a:fld>
            <a:endParaRPr lang="en-US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21" y="1344492"/>
            <a:ext cx="6979726" cy="4611208"/>
          </a:xfrm>
        </p:spPr>
      </p:pic>
    </p:spTree>
    <p:extLst>
      <p:ext uri="{BB962C8B-B14F-4D97-AF65-F5344CB8AC3E}">
        <p14:creationId xmlns:p14="http://schemas.microsoft.com/office/powerpoint/2010/main" val="33209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684134" cy="794945"/>
          </a:xfrm>
        </p:spPr>
        <p:txBody>
          <a:bodyPr>
            <a:normAutofit fontScale="90000"/>
          </a:bodyPr>
          <a:lstStyle/>
          <a:p>
            <a:r>
              <a:rPr lang="en-US" dirty="0"/>
              <a:t>Virtual Storage </a:t>
            </a:r>
            <a:r>
              <a:rPr lang="en-US" dirty="0" smtClean="0"/>
              <a:t>Provisioning (thin </a:t>
            </a:r>
            <a:r>
              <a:rPr lang="en-US" dirty="0" err="1" smtClean="0"/>
              <a:t>LUN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0141" y="1199535"/>
            <a:ext cx="4486938" cy="5053781"/>
          </a:xfrm>
        </p:spPr>
        <p:txBody>
          <a:bodyPr>
            <a:normAutofit/>
          </a:bodyPr>
          <a:lstStyle/>
          <a:p>
            <a:r>
              <a:rPr lang="en-US" i="1" dirty="0"/>
              <a:t>Virtual provisioning </a:t>
            </a:r>
            <a:r>
              <a:rPr lang="en-US" dirty="0"/>
              <a:t>enables creating and presenting a </a:t>
            </a:r>
            <a:r>
              <a:rPr lang="en-US" dirty="0" err="1"/>
              <a:t>LUN</a:t>
            </a:r>
            <a:r>
              <a:rPr lang="en-US" dirty="0"/>
              <a:t> with more </a:t>
            </a:r>
            <a:r>
              <a:rPr lang="en-US" dirty="0" smtClean="0"/>
              <a:t>capacity than </a:t>
            </a:r>
            <a:r>
              <a:rPr lang="en-US" dirty="0"/>
              <a:t>is physically allocated to it on the storage </a:t>
            </a:r>
            <a:r>
              <a:rPr lang="en-US" dirty="0" smtClean="0"/>
              <a:t>array</a:t>
            </a:r>
          </a:p>
          <a:p>
            <a:r>
              <a:rPr lang="en-US" dirty="0"/>
              <a:t>Physical storage </a:t>
            </a:r>
            <a:r>
              <a:rPr lang="en-US" dirty="0" smtClean="0"/>
              <a:t>is allocated </a:t>
            </a:r>
            <a:r>
              <a:rPr lang="en-US" dirty="0"/>
              <a:t>to the host “on-demand” from a shared pool of physical </a:t>
            </a:r>
            <a:r>
              <a:rPr lang="en-US" dirty="0" smtClean="0"/>
              <a:t>capacity (set of disks)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936" y="1288017"/>
            <a:ext cx="6444794" cy="39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2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 </a:t>
            </a:r>
            <a:r>
              <a:rPr lang="en-US" dirty="0" err="1" smtClean="0"/>
              <a:t>LUN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60" y="286603"/>
            <a:ext cx="4263841" cy="590953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 </a:t>
            </a:r>
            <a:r>
              <a:rPr lang="en-US" dirty="0" err="1" smtClean="0"/>
              <a:t>LUN</a:t>
            </a:r>
            <a:r>
              <a:rPr lang="en-US" dirty="0" smtClean="0"/>
              <a:t> vs</a:t>
            </a:r>
            <a:r>
              <a:rPr lang="en-US" dirty="0"/>
              <a:t>. </a:t>
            </a:r>
            <a:r>
              <a:rPr lang="en-US" dirty="0" smtClean="0"/>
              <a:t>Thin </a:t>
            </a:r>
            <a:r>
              <a:rPr lang="en-US" dirty="0" err="1"/>
              <a:t>LUN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02325" y="5445676"/>
            <a:ext cx="116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Thick </a:t>
            </a:r>
            <a:r>
              <a:rPr lang="en-US" dirty="0" err="1">
                <a:solidFill>
                  <a:srgbClr val="FF0000"/>
                </a:solidFill>
              </a:rPr>
              <a:t>LUN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7340208" y="5451395"/>
            <a:ext cx="1088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Thin </a:t>
            </a:r>
            <a:r>
              <a:rPr lang="en-US" dirty="0" err="1">
                <a:solidFill>
                  <a:srgbClr val="FF0000"/>
                </a:solidFill>
              </a:rPr>
              <a:t>LUN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94" y="1313118"/>
            <a:ext cx="8074709" cy="4132558"/>
          </a:xfrm>
        </p:spPr>
      </p:pic>
    </p:spTree>
    <p:extLst>
      <p:ext uri="{BB962C8B-B14F-4D97-AF65-F5344CB8AC3E}">
        <p14:creationId xmlns:p14="http://schemas.microsoft.com/office/powerpoint/2010/main" val="30286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Intelligent Storage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484" y="1199535"/>
            <a:ext cx="7538483" cy="5053781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70C0"/>
                </a:solidFill>
              </a:rPr>
              <a:t>High-end storage </a:t>
            </a:r>
            <a:r>
              <a:rPr lang="en-US" b="1" dirty="0" smtClean="0">
                <a:solidFill>
                  <a:srgbClr val="0070C0"/>
                </a:solidFill>
              </a:rPr>
              <a:t>systems </a:t>
            </a:r>
            <a:r>
              <a:rPr lang="en-US" dirty="0" smtClean="0"/>
              <a:t>(active-active arrays)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/>
              <a:t>host </a:t>
            </a:r>
            <a:r>
              <a:rPr lang="en-US" dirty="0" smtClean="0"/>
              <a:t>can perform </a:t>
            </a:r>
            <a:r>
              <a:rPr lang="en-US" dirty="0"/>
              <a:t>I/</a:t>
            </a:r>
            <a:r>
              <a:rPr lang="en-US" dirty="0" err="1"/>
              <a:t>Os</a:t>
            </a:r>
            <a:r>
              <a:rPr lang="en-US" dirty="0"/>
              <a:t> to its </a:t>
            </a:r>
            <a:r>
              <a:rPr lang="en-US" dirty="0" err="1"/>
              <a:t>LUNs</a:t>
            </a:r>
            <a:r>
              <a:rPr lang="en-US" dirty="0"/>
              <a:t> through any of the available </a:t>
            </a:r>
            <a:r>
              <a:rPr lang="en-US" dirty="0" smtClean="0"/>
              <a:t>controllers (for large enterprises)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70C0"/>
                </a:solidFill>
              </a:rPr>
              <a:t>Capabilities</a:t>
            </a:r>
          </a:p>
          <a:p>
            <a:pPr>
              <a:spcBef>
                <a:spcPts val="0"/>
              </a:spcBef>
            </a:pPr>
            <a:r>
              <a:rPr lang="en-US" dirty="0"/>
              <a:t>Large storage capacity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Large </a:t>
            </a:r>
            <a:r>
              <a:rPr lang="en-US" dirty="0"/>
              <a:t>amounts of cache to service host I/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smtClean="0"/>
              <a:t>optimally</a:t>
            </a:r>
          </a:p>
          <a:p>
            <a:pPr>
              <a:spcBef>
                <a:spcPts val="0"/>
              </a:spcBef>
            </a:pPr>
            <a:r>
              <a:rPr lang="en-US" dirty="0"/>
              <a:t>Fault tolerance architecture to improve data availability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Connectivity </a:t>
            </a:r>
            <a:r>
              <a:rPr lang="en-US" dirty="0"/>
              <a:t>to mainframe computers and open systems hosts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Availability </a:t>
            </a:r>
            <a:r>
              <a:rPr lang="en-US" dirty="0"/>
              <a:t>of multiple front-end ports and interface protocols to </a:t>
            </a:r>
            <a:r>
              <a:rPr lang="en-US" dirty="0" smtClean="0"/>
              <a:t>serve a </a:t>
            </a:r>
            <a:r>
              <a:rPr lang="en-US" dirty="0"/>
              <a:t>large number of hosts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Availability </a:t>
            </a:r>
            <a:r>
              <a:rPr lang="en-US" dirty="0"/>
              <a:t>of multiple back-end controllers to manage disk processing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Scalability </a:t>
            </a:r>
            <a:r>
              <a:rPr lang="en-US" dirty="0"/>
              <a:t>to support increased connectivity, performance, and </a:t>
            </a:r>
            <a:r>
              <a:rPr lang="en-US" dirty="0" smtClean="0"/>
              <a:t>storage capacity </a:t>
            </a:r>
            <a:r>
              <a:rPr lang="en-US" dirty="0"/>
              <a:t>requirements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Ability </a:t>
            </a:r>
            <a:r>
              <a:rPr lang="en-US" dirty="0"/>
              <a:t>to handle large amounts of concurrent I/</a:t>
            </a:r>
            <a:r>
              <a:rPr lang="en-US" dirty="0" err="1"/>
              <a:t>Os</a:t>
            </a:r>
            <a:r>
              <a:rPr lang="en-US" dirty="0"/>
              <a:t> from a number </a:t>
            </a:r>
            <a:r>
              <a:rPr lang="en-US" dirty="0" smtClean="0"/>
              <a:t>of hosts </a:t>
            </a:r>
            <a:r>
              <a:rPr lang="en-US" dirty="0"/>
              <a:t>and applications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Support </a:t>
            </a:r>
            <a:r>
              <a:rPr lang="en-US" dirty="0"/>
              <a:t>for array-based local and remote data </a:t>
            </a:r>
            <a:r>
              <a:rPr lang="en-US" dirty="0" smtClean="0"/>
              <a:t>replication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79548" y="4474574"/>
            <a:ext cx="2649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active-active arrays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38" y="1288017"/>
            <a:ext cx="3573598" cy="29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Software RAID </a:t>
            </a:r>
            <a:r>
              <a:rPr lang="en-US" sz="3200" dirty="0"/>
              <a:t>uses host-based software to provide RAID </a:t>
            </a:r>
            <a:r>
              <a:rPr lang="en-US" sz="3200" dirty="0" smtClean="0"/>
              <a:t>functions – OS level – no hardware controller</a:t>
            </a:r>
          </a:p>
          <a:p>
            <a:r>
              <a:rPr lang="en-US" sz="3600" dirty="0" smtClean="0"/>
              <a:t>Drawbacks:</a:t>
            </a:r>
          </a:p>
          <a:p>
            <a:pPr lvl="1"/>
            <a:r>
              <a:rPr lang="en-US" sz="2800" b="1" dirty="0">
                <a:solidFill>
                  <a:srgbClr val="002060"/>
                </a:solidFill>
              </a:rPr>
              <a:t>Performance: </a:t>
            </a:r>
            <a:r>
              <a:rPr lang="en-US" sz="2800" dirty="0" smtClean="0">
                <a:solidFill>
                  <a:srgbClr val="002060"/>
                </a:solidFill>
              </a:rPr>
              <a:t> additional </a:t>
            </a:r>
            <a:r>
              <a:rPr lang="en-US" sz="2800" dirty="0">
                <a:solidFill>
                  <a:srgbClr val="002060"/>
                </a:solidFill>
              </a:rPr>
              <a:t>CPU cycles required to perform RAID </a:t>
            </a:r>
            <a:r>
              <a:rPr lang="en-US" sz="2800" dirty="0" smtClean="0">
                <a:solidFill>
                  <a:srgbClr val="002060"/>
                </a:solidFill>
              </a:rPr>
              <a:t>calculations</a:t>
            </a:r>
            <a:endParaRPr lang="en-US" sz="2800" dirty="0">
              <a:solidFill>
                <a:srgbClr val="002060"/>
              </a:solidFill>
            </a:endParaRPr>
          </a:p>
          <a:p>
            <a:pPr lvl="1"/>
            <a:r>
              <a:rPr lang="en-US" sz="2800" b="1" dirty="0" smtClean="0">
                <a:solidFill>
                  <a:srgbClr val="002060"/>
                </a:solidFill>
              </a:rPr>
              <a:t>Supported </a:t>
            </a:r>
            <a:r>
              <a:rPr lang="en-US" sz="2800" b="1" dirty="0">
                <a:solidFill>
                  <a:srgbClr val="002060"/>
                </a:solidFill>
              </a:rPr>
              <a:t>features: </a:t>
            </a:r>
            <a:r>
              <a:rPr lang="en-US" sz="2800" dirty="0">
                <a:solidFill>
                  <a:srgbClr val="002060"/>
                </a:solidFill>
              </a:rPr>
              <a:t>Software RAID does not support all RAID </a:t>
            </a:r>
            <a:r>
              <a:rPr lang="en-US" sz="2800" dirty="0" smtClean="0">
                <a:solidFill>
                  <a:srgbClr val="002060"/>
                </a:solidFill>
              </a:rPr>
              <a:t>levels</a:t>
            </a:r>
            <a:endParaRPr lang="en-US" sz="2800" dirty="0">
              <a:solidFill>
                <a:srgbClr val="002060"/>
              </a:solidFill>
            </a:endParaRPr>
          </a:p>
          <a:p>
            <a:pPr lvl="1"/>
            <a:r>
              <a:rPr lang="en-US" sz="2800" b="1" dirty="0" smtClean="0">
                <a:solidFill>
                  <a:srgbClr val="002060"/>
                </a:solidFill>
              </a:rPr>
              <a:t>Operating </a:t>
            </a:r>
            <a:r>
              <a:rPr lang="en-US" sz="2800" b="1" dirty="0">
                <a:solidFill>
                  <a:srgbClr val="002060"/>
                </a:solidFill>
              </a:rPr>
              <a:t>system compatibility: </a:t>
            </a:r>
            <a:r>
              <a:rPr lang="en-US" sz="2800" dirty="0" smtClean="0">
                <a:solidFill>
                  <a:srgbClr val="002060"/>
                </a:solidFill>
              </a:rPr>
              <a:t>tied </a:t>
            </a:r>
            <a:r>
              <a:rPr lang="en-US" sz="2800" dirty="0">
                <a:solidFill>
                  <a:srgbClr val="002060"/>
                </a:solidFill>
              </a:rPr>
              <a:t>to the </a:t>
            </a:r>
            <a:r>
              <a:rPr lang="en-US" sz="2800" dirty="0" smtClean="0">
                <a:solidFill>
                  <a:srgbClr val="002060"/>
                </a:solidFill>
              </a:rPr>
              <a:t>host operating system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Midrange </a:t>
            </a:r>
            <a:r>
              <a:rPr lang="en-US" dirty="0" smtClean="0"/>
              <a:t>Storage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050" y="1199535"/>
            <a:ext cx="5656522" cy="5053781"/>
          </a:xfrm>
        </p:spPr>
        <p:txBody>
          <a:bodyPr>
            <a:normAutofit/>
          </a:bodyPr>
          <a:lstStyle/>
          <a:p>
            <a:r>
              <a:rPr lang="en-US" dirty="0"/>
              <a:t>Midrange storage systems are also referred to as </a:t>
            </a:r>
            <a:r>
              <a:rPr lang="en-US" b="1" i="1" dirty="0">
                <a:solidFill>
                  <a:srgbClr val="0070C0"/>
                </a:solidFill>
              </a:rPr>
              <a:t>active-passive</a:t>
            </a:r>
            <a:r>
              <a:rPr lang="en-US" i="1" dirty="0"/>
              <a:t> arrays </a:t>
            </a:r>
            <a:r>
              <a:rPr lang="en-US" dirty="0"/>
              <a:t>and </a:t>
            </a:r>
            <a:r>
              <a:rPr lang="en-US" dirty="0" smtClean="0"/>
              <a:t>are best </a:t>
            </a:r>
            <a:r>
              <a:rPr lang="en-US" dirty="0"/>
              <a:t>suited for small- and medium-sized enterprise applications</a:t>
            </a:r>
            <a:r>
              <a:rPr lang="en-US" dirty="0" smtClean="0"/>
              <a:t>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host can perform reads or writes to </a:t>
            </a:r>
            <a:r>
              <a:rPr lang="en-US" dirty="0" smtClean="0"/>
              <a:t>the </a:t>
            </a:r>
            <a:r>
              <a:rPr lang="en-US" dirty="0" err="1" smtClean="0"/>
              <a:t>LUN</a:t>
            </a:r>
            <a:r>
              <a:rPr lang="en-US" dirty="0" smtClean="0"/>
              <a:t> </a:t>
            </a:r>
            <a:r>
              <a:rPr lang="en-US" dirty="0"/>
              <a:t>only through the path to controller A because controller A is the </a:t>
            </a:r>
            <a:r>
              <a:rPr lang="en-US" dirty="0" smtClean="0"/>
              <a:t>owner of </a:t>
            </a:r>
            <a:r>
              <a:rPr lang="en-US" dirty="0"/>
              <a:t>that </a:t>
            </a:r>
            <a:r>
              <a:rPr lang="en-US" dirty="0" err="1"/>
              <a:t>LUN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path to controller B remains passive and no I/O activity </a:t>
            </a:r>
            <a:r>
              <a:rPr lang="en-US" dirty="0" smtClean="0"/>
              <a:t>is performed </a:t>
            </a:r>
            <a:r>
              <a:rPr lang="en-US" dirty="0"/>
              <a:t>through this path.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98" y="1199535"/>
            <a:ext cx="4814287" cy="42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5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6888" y="1120189"/>
            <a:ext cx="10058400" cy="356616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Chapter 5: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4800" dirty="0" smtClean="0">
                <a:solidFill>
                  <a:srgbClr val="0070C0"/>
                </a:solidFill>
              </a:rPr>
              <a:t/>
            </a:r>
            <a:br>
              <a:rPr lang="en-US" sz="4800" dirty="0" smtClean="0">
                <a:solidFill>
                  <a:srgbClr val="0070C0"/>
                </a:solidFill>
              </a:rPr>
            </a:br>
            <a:r>
              <a:rPr lang="en-US" sz="6000" b="1" dirty="0" err="1">
                <a:solidFill>
                  <a:srgbClr val="7030A0"/>
                </a:solidFill>
                <a:latin typeface="Bahnschrift SemiBold" panose="020B0502040204020203" pitchFamily="34" charset="0"/>
              </a:rPr>
              <a:t>Fibre</a:t>
            </a:r>
            <a:r>
              <a:rPr lang="en-US" sz="6000" b="1" dirty="0">
                <a:solidFill>
                  <a:srgbClr val="7030A0"/>
                </a:solidFill>
                <a:latin typeface="Bahnschrift SemiBold" panose="020B0502040204020203" pitchFamily="34" charset="0"/>
              </a:rPr>
              <a:t> Channel </a:t>
            </a:r>
            <a:r>
              <a:rPr lang="en-US" sz="6000" b="1" dirty="0" smtClean="0">
                <a:solidFill>
                  <a:srgbClr val="7030A0"/>
                </a:solidFill>
                <a:latin typeface="Bahnschrift SemiBold" panose="020B0502040204020203" pitchFamily="34" charset="0"/>
              </a:rPr>
              <a:t/>
            </a:r>
            <a:br>
              <a:rPr lang="en-US" sz="6000" b="1" dirty="0" smtClean="0">
                <a:solidFill>
                  <a:srgbClr val="7030A0"/>
                </a:solidFill>
                <a:latin typeface="Bahnschrift SemiBold" panose="020B0502040204020203" pitchFamily="34" charset="0"/>
              </a:rPr>
            </a:br>
            <a:r>
              <a:rPr lang="en-US" sz="6000" b="1" dirty="0" smtClean="0">
                <a:solidFill>
                  <a:srgbClr val="7030A0"/>
                </a:solidFill>
                <a:latin typeface="Bahnschrift SemiBold" panose="020B0502040204020203" pitchFamily="34" charset="0"/>
              </a:rPr>
              <a:t>Storage Area Networks</a:t>
            </a:r>
            <a:r>
              <a:rPr lang="en-US" sz="6000" dirty="0" smtClean="0">
                <a:solidFill>
                  <a:srgbClr val="0070C0"/>
                </a:solidFill>
              </a:rPr>
              <a:t/>
            </a:r>
            <a:br>
              <a:rPr lang="en-US" sz="6000" dirty="0" smtClean="0">
                <a:solidFill>
                  <a:srgbClr val="0070C0"/>
                </a:solidFill>
              </a:rPr>
            </a:br>
            <a:endParaRPr lang="en-US" sz="4800" dirty="0">
              <a:solidFill>
                <a:srgbClr val="0070C0"/>
              </a:solidFill>
              <a:effectLst>
                <a:glow rad="127000">
                  <a:schemeClr val="accent4">
                    <a:lumMod val="60000"/>
                    <a:lumOff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17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300" dirty="0"/>
              <a:t>A fiber channel storage area network (FC SAN) is a system that enables multiple servers to access network storage devices. </a:t>
            </a:r>
            <a:endParaRPr lang="en-US" sz="2300" dirty="0" smtClean="0"/>
          </a:p>
          <a:p>
            <a:r>
              <a:rPr lang="en-US" dirty="0" err="1"/>
              <a:t>Fibre</a:t>
            </a:r>
            <a:r>
              <a:rPr lang="en-US" dirty="0"/>
              <a:t> Channel (FC) is </a:t>
            </a:r>
            <a:r>
              <a:rPr lang="en-US" b="1" dirty="0"/>
              <a:t>a high-speed data transfer protocol providing in-order, lossless delivery of raw block data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Fibre</a:t>
            </a:r>
            <a:r>
              <a:rPr lang="en-US" dirty="0" smtClean="0"/>
              <a:t> </a:t>
            </a:r>
            <a:r>
              <a:rPr lang="en-US" dirty="0"/>
              <a:t>Channel is primarily used to connect computer data storage to servers in storage area networks (SAN) in commercial data </a:t>
            </a:r>
            <a:r>
              <a:rPr lang="en-US" dirty="0" smtClean="0"/>
              <a:t>centers (scalable - </a:t>
            </a:r>
            <a:r>
              <a:rPr lang="en-US" dirty="0"/>
              <a:t>15 million </a:t>
            </a:r>
            <a:r>
              <a:rPr lang="en-US" dirty="0" smtClean="0"/>
              <a:t>devices).</a:t>
            </a:r>
          </a:p>
          <a:p>
            <a:r>
              <a:rPr lang="en-US" dirty="0" err="1"/>
              <a:t>Fibre</a:t>
            </a:r>
            <a:r>
              <a:rPr lang="en-US" dirty="0"/>
              <a:t> Channel typically runs on optical fiber cables within and between data </a:t>
            </a:r>
            <a:r>
              <a:rPr lang="en-US" dirty="0" smtClean="0"/>
              <a:t>centers (</a:t>
            </a:r>
            <a:r>
              <a:rPr lang="en-US" dirty="0"/>
              <a:t>data rates include 1, 2, 4, 8, 16, 32, 64, and 128 gigabit per </a:t>
            </a:r>
            <a:r>
              <a:rPr lang="en-US" dirty="0" smtClean="0"/>
              <a:t>second)</a:t>
            </a:r>
          </a:p>
          <a:p>
            <a:r>
              <a:rPr lang="en-US" sz="2300" b="1" dirty="0" smtClean="0"/>
              <a:t>Goal of FC </a:t>
            </a:r>
            <a:r>
              <a:rPr lang="en-US" sz="2300" dirty="0" smtClean="0"/>
              <a:t>- </a:t>
            </a:r>
            <a:r>
              <a:rPr lang="en-US" dirty="0"/>
              <a:t>to create a storage area network (SAN) to connect servers to storage.</a:t>
            </a:r>
            <a:endParaRPr lang="en-US" sz="23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01" y="1329070"/>
            <a:ext cx="8614305" cy="44264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SAN and Its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4113" y="1243776"/>
            <a:ext cx="5688418" cy="5053781"/>
          </a:xfrm>
        </p:spPr>
        <p:txBody>
          <a:bodyPr>
            <a:normAutofit/>
          </a:bodyPr>
          <a:lstStyle/>
          <a:p>
            <a:r>
              <a:rPr lang="en-US" sz="2800" dirty="0"/>
              <a:t>FC SAN </a:t>
            </a:r>
            <a:r>
              <a:rPr lang="en-US" sz="2800" dirty="0" smtClean="0"/>
              <a:t>- a </a:t>
            </a:r>
            <a:r>
              <a:rPr lang="en-US" sz="2800" dirty="0"/>
              <a:t>simple grouping of </a:t>
            </a:r>
            <a:r>
              <a:rPr lang="en-US" sz="2800" dirty="0" smtClean="0"/>
              <a:t>hosts and </a:t>
            </a:r>
            <a:r>
              <a:rPr lang="en-US" sz="2800" dirty="0"/>
              <a:t>storage devices connected to a network using an FC hub as a </a:t>
            </a:r>
            <a:r>
              <a:rPr lang="en-US" sz="2800" dirty="0" smtClean="0"/>
              <a:t>connectivity device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This configuration </a:t>
            </a:r>
            <a:r>
              <a:rPr lang="en-US" sz="2800" dirty="0"/>
              <a:t>of an FC SAN is known as a </a:t>
            </a:r>
            <a:r>
              <a:rPr lang="en-US" sz="2800" i="1" dirty="0" err="1"/>
              <a:t>Fibre</a:t>
            </a:r>
            <a:r>
              <a:rPr lang="en-US" sz="2800" i="1" dirty="0"/>
              <a:t> Channel </a:t>
            </a:r>
            <a:r>
              <a:rPr lang="en-US" sz="2800" i="1" dirty="0" smtClean="0"/>
              <a:t>Arbitrated </a:t>
            </a:r>
            <a:r>
              <a:rPr lang="en-US" sz="2800" i="1" dirty="0"/>
              <a:t>Loop </a:t>
            </a:r>
            <a:r>
              <a:rPr lang="en-US" sz="2800" dirty="0"/>
              <a:t>(FC-AL).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22" y="1243776"/>
            <a:ext cx="2724290" cy="47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 SAN </a:t>
            </a:r>
            <a:r>
              <a:rPr lang="en-US" dirty="0" smtClean="0"/>
              <a:t>Evolution (contd.)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1"/>
          <a:stretch/>
        </p:blipFill>
        <p:spPr>
          <a:xfrm>
            <a:off x="2881423" y="1157072"/>
            <a:ext cx="5656008" cy="509487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2" y="1289390"/>
            <a:ext cx="1987589" cy="45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FC SAN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devices</a:t>
            </a:r>
          </a:p>
          <a:p>
            <a:r>
              <a:rPr lang="en-US" dirty="0"/>
              <a:t>Fabric-attached end devices, including </a:t>
            </a:r>
            <a:r>
              <a:rPr lang="en-US" b="1" dirty="0"/>
              <a:t>servers</a:t>
            </a:r>
            <a:r>
              <a:rPr lang="en-US" dirty="0"/>
              <a:t>, hosts and storage subsystems</a:t>
            </a:r>
          </a:p>
          <a:p>
            <a:r>
              <a:rPr lang="en-US" b="1" dirty="0"/>
              <a:t>Devices</a:t>
            </a:r>
            <a:r>
              <a:rPr lang="en-US" dirty="0"/>
              <a:t> connected to other SAN platforms via fabric facilities</a:t>
            </a:r>
          </a:p>
          <a:p>
            <a:r>
              <a:rPr lang="en-US" dirty="0"/>
              <a:t>One or more FC nodes, including host adapters, host bus adapters, storage controllers and one or more </a:t>
            </a:r>
            <a:r>
              <a:rPr lang="en-US" b="1" dirty="0"/>
              <a:t>node ports </a:t>
            </a:r>
            <a:r>
              <a:rPr lang="en-US" dirty="0"/>
              <a:t>controlled at levels of FC-2 or higher</a:t>
            </a:r>
          </a:p>
          <a:p>
            <a:r>
              <a:rPr lang="en-US" dirty="0"/>
              <a:t>Interconnected device fabric, including </a:t>
            </a:r>
            <a:r>
              <a:rPr lang="en-US" b="1" dirty="0"/>
              <a:t>switches</a:t>
            </a:r>
            <a:r>
              <a:rPr lang="en-US" dirty="0"/>
              <a:t>, </a:t>
            </a:r>
            <a:r>
              <a:rPr lang="en-US" b="1" dirty="0"/>
              <a:t>hubs</a:t>
            </a:r>
            <a:r>
              <a:rPr lang="en-US" dirty="0"/>
              <a:t> and bridges, and generic node port fabric references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9206926" cy="5126838"/>
          </a:xfrm>
        </p:spPr>
        <p:txBody>
          <a:bodyPr>
            <a:no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 smtClean="0"/>
              <a:t>Discuss the concept of mirroring and parity.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 smtClean="0"/>
              <a:t>Explain RAID 0 and RAID 1 with neat diagrams.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 smtClean="0"/>
              <a:t>What is RAID? Explain RAID levels with respect to nested RAID, RAID 3, and RAID 5 with a neat diagram.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 smtClean="0"/>
              <a:t>List the different RAID levels where parity technique is adopted.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 smtClean="0"/>
              <a:t>Differentiate between software and hardware RAID technology.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 smtClean="0"/>
              <a:t>Imagine you have 3 disks called A, B, and C. Disk C is used for parity storage with A and B for data. If A (or B) fails how is the data recovered from the parity and the other alive disk? Show an example.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/>
              <a:t>Discuss the components of an intelligent storage system with a neat diagram</a:t>
            </a:r>
            <a:r>
              <a:rPr lang="en-US" sz="1600" dirty="0" smtClean="0"/>
              <a:t>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/>
              <a:t>With a neat diagram explain the structure of read write operations in </a:t>
            </a:r>
            <a:r>
              <a:rPr lang="en-US" sz="1600" dirty="0" smtClean="0"/>
              <a:t>cache.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 smtClean="0"/>
              <a:t>Describe methods for cache implementation and management in an intelligent Storage system.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 smtClean="0"/>
              <a:t>Compare thin </a:t>
            </a:r>
            <a:r>
              <a:rPr lang="en-US" sz="1600" dirty="0" err="1" smtClean="0"/>
              <a:t>LUN</a:t>
            </a:r>
            <a:r>
              <a:rPr lang="en-US" sz="1600" dirty="0" smtClean="0"/>
              <a:t> and thick </a:t>
            </a:r>
            <a:r>
              <a:rPr lang="en-US" sz="1600" dirty="0" err="1" smtClean="0"/>
              <a:t>LUN</a:t>
            </a:r>
            <a:r>
              <a:rPr lang="en-US" sz="1600" dirty="0" smtClean="0"/>
              <a:t>.</a:t>
            </a:r>
            <a:endParaRPr lang="en-US" sz="16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/>
              <a:t>List and explain different fiber channel connectivity options with a neat diagram</a:t>
            </a:r>
            <a:r>
              <a:rPr lang="en-US" sz="1600" dirty="0" smtClean="0"/>
              <a:t>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1600" dirty="0" smtClean="0"/>
              <a:t>Explain with a neat diagram the components of Fiber Channel (FC) storage area networks.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</a:t>
            </a:r>
            <a:r>
              <a:rPr lang="en-US" dirty="0"/>
              <a:t>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Specialized </a:t>
            </a:r>
            <a:r>
              <a:rPr lang="en-US" sz="3200" dirty="0"/>
              <a:t>hardware controller is </a:t>
            </a:r>
            <a:r>
              <a:rPr lang="en-US" sz="3200" dirty="0" smtClean="0"/>
              <a:t>implemented either </a:t>
            </a:r>
            <a:r>
              <a:rPr lang="en-US" sz="3200" dirty="0"/>
              <a:t>on the host or on the </a:t>
            </a:r>
            <a:r>
              <a:rPr lang="en-US" sz="3200" dirty="0" smtClean="0"/>
              <a:t>array</a:t>
            </a:r>
            <a:r>
              <a:rPr lang="en-US" sz="3200" dirty="0"/>
              <a:t> </a:t>
            </a:r>
            <a:r>
              <a:rPr lang="en-US" sz="3200" dirty="0" smtClean="0"/>
              <a:t>(</a:t>
            </a:r>
            <a:r>
              <a:rPr lang="en-US" sz="3200" dirty="0"/>
              <a:t>RAID controllers on </a:t>
            </a:r>
            <a:r>
              <a:rPr lang="en-US" sz="3200" dirty="0" smtClean="0"/>
              <a:t>motherboards)</a:t>
            </a:r>
          </a:p>
          <a:p>
            <a:r>
              <a:rPr lang="en-US" sz="3200" dirty="0"/>
              <a:t>K</a:t>
            </a:r>
            <a:r>
              <a:rPr lang="en-US" sz="3200" dirty="0" smtClean="0"/>
              <a:t>ey </a:t>
            </a:r>
            <a:r>
              <a:rPr lang="en-US" sz="3200" dirty="0"/>
              <a:t>functions </a:t>
            </a:r>
            <a:r>
              <a:rPr lang="en-US" sz="3200" dirty="0" smtClean="0"/>
              <a:t>of the </a:t>
            </a:r>
            <a:r>
              <a:rPr lang="en-US" sz="3200" dirty="0"/>
              <a:t>RAID controllers are as follows:</a:t>
            </a:r>
          </a:p>
          <a:p>
            <a:pPr lvl="1"/>
            <a:r>
              <a:rPr lang="en-US" sz="2800" dirty="0" smtClean="0"/>
              <a:t>Management </a:t>
            </a:r>
            <a:r>
              <a:rPr lang="en-US" sz="2800" dirty="0"/>
              <a:t>and control of disk aggregations</a:t>
            </a:r>
          </a:p>
          <a:p>
            <a:pPr lvl="1"/>
            <a:r>
              <a:rPr lang="en-US" sz="2800" dirty="0" smtClean="0"/>
              <a:t>Translation </a:t>
            </a:r>
            <a:r>
              <a:rPr lang="en-US" sz="2800" dirty="0"/>
              <a:t>of I/O requests between logical disks and physical disks</a:t>
            </a:r>
          </a:p>
          <a:p>
            <a:pPr lvl="1"/>
            <a:r>
              <a:rPr lang="en-US" sz="2800" dirty="0" smtClean="0"/>
              <a:t>Data </a:t>
            </a:r>
            <a:r>
              <a:rPr lang="en-US" sz="2800" dirty="0"/>
              <a:t>regeneration in the event of disk failures</a:t>
            </a:r>
            <a:endParaRPr lang="en-US" sz="2800" dirty="0" smtClean="0"/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Array Components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23" y="1215211"/>
            <a:ext cx="7868272" cy="443067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RAID techniques — </a:t>
            </a:r>
            <a:r>
              <a:rPr lang="en-US" sz="3200" dirty="0">
                <a:solidFill>
                  <a:srgbClr val="00B050"/>
                </a:solidFill>
              </a:rPr>
              <a:t>striping, mirroring, and parity </a:t>
            </a:r>
            <a:r>
              <a:rPr lang="en-US" sz="3200" dirty="0"/>
              <a:t>— form the basis for </a:t>
            </a:r>
            <a:r>
              <a:rPr lang="en-US" sz="3200" dirty="0" smtClean="0"/>
              <a:t>defining various </a:t>
            </a:r>
            <a:r>
              <a:rPr lang="en-US" sz="3200" dirty="0"/>
              <a:t>RAID levels. </a:t>
            </a:r>
            <a:endParaRPr lang="en-US" sz="3200" dirty="0" smtClean="0"/>
          </a:p>
          <a:p>
            <a:r>
              <a:rPr lang="en-US" sz="3200" dirty="0" smtClean="0"/>
              <a:t>These </a:t>
            </a:r>
            <a:r>
              <a:rPr lang="en-US" sz="3200" dirty="0"/>
              <a:t>techniques determine the data availability </a:t>
            </a:r>
            <a:r>
              <a:rPr lang="en-US" sz="3200" dirty="0" smtClean="0"/>
              <a:t>and performance </a:t>
            </a:r>
            <a:r>
              <a:rPr lang="en-US" sz="3200" dirty="0"/>
              <a:t>characteristics of a RAID set.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9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pread </a:t>
            </a:r>
            <a:r>
              <a:rPr lang="en-US" dirty="0"/>
              <a:t>data across multiple drives (more than one) </a:t>
            </a:r>
            <a:r>
              <a:rPr lang="en-US" dirty="0" smtClean="0"/>
              <a:t>to use </a:t>
            </a:r>
            <a:r>
              <a:rPr lang="en-US" dirty="0"/>
              <a:t>the drives in parallel.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the read-write heads work simultaneously, </a:t>
            </a:r>
            <a:r>
              <a:rPr lang="en-US" dirty="0" smtClean="0"/>
              <a:t>allowing </a:t>
            </a:r>
            <a:r>
              <a:rPr lang="en-US" dirty="0"/>
              <a:t>more data to be processed in a shorter time and increasing performance, </a:t>
            </a:r>
            <a:r>
              <a:rPr lang="en-US" dirty="0" smtClean="0"/>
              <a:t>compared to </a:t>
            </a:r>
            <a:r>
              <a:rPr lang="en-US" dirty="0"/>
              <a:t>reading and writing from a single disk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Strip</a:t>
            </a:r>
            <a:r>
              <a:rPr lang="en-US" dirty="0" smtClean="0"/>
              <a:t> - </a:t>
            </a:r>
            <a:r>
              <a:rPr lang="en-US" dirty="0"/>
              <a:t>Within each disk in a RAID set, a </a:t>
            </a:r>
            <a:r>
              <a:rPr lang="en-US" dirty="0" smtClean="0"/>
              <a:t>predefined </a:t>
            </a:r>
            <a:r>
              <a:rPr lang="en-US" dirty="0"/>
              <a:t>number of contiguously </a:t>
            </a:r>
            <a:r>
              <a:rPr lang="en-US" dirty="0" smtClean="0"/>
              <a:t>addressable disk blocks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Stripe</a:t>
            </a:r>
            <a:r>
              <a:rPr lang="en-US" dirty="0" smtClean="0"/>
              <a:t> - </a:t>
            </a:r>
            <a:r>
              <a:rPr lang="en-US" dirty="0"/>
              <a:t>The set of aligned strips that spans </a:t>
            </a:r>
            <a:r>
              <a:rPr lang="en-US" dirty="0" smtClean="0"/>
              <a:t>across all </a:t>
            </a:r>
            <a:r>
              <a:rPr lang="en-US" dirty="0"/>
              <a:t>the disks within the RAID set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16804</TotalTime>
  <Words>3241</Words>
  <Application>Microsoft Office PowerPoint</Application>
  <PresentationFormat>Widescreen</PresentationFormat>
  <Paragraphs>405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</vt:lpstr>
      <vt:lpstr>Bahnschrift</vt:lpstr>
      <vt:lpstr>Bahnschrift SemiBold</vt:lpstr>
      <vt:lpstr>Book Antiqua</vt:lpstr>
      <vt:lpstr>Calibri</vt:lpstr>
      <vt:lpstr>Calibri Light</vt:lpstr>
      <vt:lpstr>Courgette</vt:lpstr>
      <vt:lpstr>Helvetica Rounded</vt:lpstr>
      <vt:lpstr>High Tower Text</vt:lpstr>
      <vt:lpstr>Palatino-Roman</vt:lpstr>
      <vt:lpstr>Times New Roman</vt:lpstr>
      <vt:lpstr>Wingdings</vt:lpstr>
      <vt:lpstr>Retrospect</vt:lpstr>
      <vt:lpstr>Module 2:  RAID &amp;  Intelligent Storage Systems</vt:lpstr>
      <vt:lpstr>Syllabus</vt:lpstr>
      <vt:lpstr>Chapter 3:  </vt:lpstr>
      <vt:lpstr>Introduction</vt:lpstr>
      <vt:lpstr>Software RAID</vt:lpstr>
      <vt:lpstr>Hardware RAID</vt:lpstr>
      <vt:lpstr>RAID Array Components</vt:lpstr>
      <vt:lpstr>RAID Techniques</vt:lpstr>
      <vt:lpstr>Striping</vt:lpstr>
      <vt:lpstr>Striped RAID set</vt:lpstr>
      <vt:lpstr>Mirroring</vt:lpstr>
      <vt:lpstr>Parity</vt:lpstr>
      <vt:lpstr>RAID Levels – RAID 0</vt:lpstr>
      <vt:lpstr>RAID 1</vt:lpstr>
      <vt:lpstr>Nested RAID</vt:lpstr>
      <vt:lpstr>Benefits of RAID 1+0</vt:lpstr>
      <vt:lpstr>Example</vt:lpstr>
      <vt:lpstr>RAID 3</vt:lpstr>
      <vt:lpstr>RAID 4</vt:lpstr>
      <vt:lpstr>RAID 5</vt:lpstr>
      <vt:lpstr>RAID 6</vt:lpstr>
      <vt:lpstr>RAID Impact on Disk Performance</vt:lpstr>
      <vt:lpstr>Parity Calculation</vt:lpstr>
      <vt:lpstr>Application IOPS and RAID Configurations</vt:lpstr>
      <vt:lpstr>Disk Load in RAID 1</vt:lpstr>
      <vt:lpstr>RAID Comparison</vt:lpstr>
      <vt:lpstr>Chapter 4:  Intelligent Storage Systems </vt:lpstr>
      <vt:lpstr>Introduction</vt:lpstr>
      <vt:lpstr>Components of an Intelligent Storage System</vt:lpstr>
      <vt:lpstr>Front End</vt:lpstr>
      <vt:lpstr>Cache</vt:lpstr>
      <vt:lpstr>Structure of Cache</vt:lpstr>
      <vt:lpstr>Read Operation with Cache</vt:lpstr>
      <vt:lpstr>Write Operation with Cache</vt:lpstr>
      <vt:lpstr>Cache Management</vt:lpstr>
      <vt:lpstr>Cache Management: Watermarking</vt:lpstr>
      <vt:lpstr>Cache Data Protection</vt:lpstr>
      <vt:lpstr>Back End</vt:lpstr>
      <vt:lpstr>Physical Disk</vt:lpstr>
      <vt:lpstr>Storage Provisioning *</vt:lpstr>
      <vt:lpstr>Traditional Storage Provisioning</vt:lpstr>
      <vt:lpstr>Thick LUN</vt:lpstr>
      <vt:lpstr>Example</vt:lpstr>
      <vt:lpstr>MetaLUN</vt:lpstr>
      <vt:lpstr>Striped metaLUN</vt:lpstr>
      <vt:lpstr>Virtual Storage Provisioning (thin LUN)</vt:lpstr>
      <vt:lpstr>Thin LUN…</vt:lpstr>
      <vt:lpstr>Thick LUN vs. Thin LUN </vt:lpstr>
      <vt:lpstr>Types of Intelligent Storage Systems</vt:lpstr>
      <vt:lpstr>Midrange Storage Systems</vt:lpstr>
      <vt:lpstr>Chapter 5:  Fibre Channel  Storage Area Networks </vt:lpstr>
      <vt:lpstr>Overview</vt:lpstr>
      <vt:lpstr>Example</vt:lpstr>
      <vt:lpstr>The SAN and Its Evolution</vt:lpstr>
      <vt:lpstr>FC SAN Evolution (contd.)</vt:lpstr>
      <vt:lpstr>Components of FC SAN</vt:lpstr>
      <vt:lpstr>Review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 Database</dc:title>
  <dc:creator>Windows User</dc:creator>
  <cp:lastModifiedBy>Windows User</cp:lastModifiedBy>
  <cp:revision>241</cp:revision>
  <dcterms:created xsi:type="dcterms:W3CDTF">2022-03-25T04:21:22Z</dcterms:created>
  <dcterms:modified xsi:type="dcterms:W3CDTF">2023-03-21T03:15:48Z</dcterms:modified>
</cp:coreProperties>
</file>